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78" r:id="rId9"/>
    <p:sldId id="280" r:id="rId10"/>
    <p:sldId id="265" r:id="rId11"/>
    <p:sldId id="266" r:id="rId12"/>
    <p:sldId id="268" r:id="rId13"/>
    <p:sldId id="270" r:id="rId14"/>
    <p:sldId id="275" r:id="rId15"/>
    <p:sldId id="276" r:id="rId16"/>
    <p:sldId id="269" r:id="rId17"/>
    <p:sldId id="281" r:id="rId18"/>
    <p:sldId id="282" r:id="rId19"/>
    <p:sldId id="277" r:id="rId20"/>
    <p:sldId id="274" r:id="rId21"/>
    <p:sldId id="271" r:id="rId22"/>
    <p:sldId id="283" r:id="rId23"/>
    <p:sldId id="284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E36AC0-CE7C-43A9-AC88-21D981211C6E}" type="datetimeFigureOut">
              <a:rPr lang="pl-PL" smtClean="0"/>
              <a:pPr/>
              <a:t>2019-05-26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3B50E2-2A4E-49D8-8389-25EAB18267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fuO0NLgYlw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PpOzf-62U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_HiBoy1S1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6545062" cy="2592288"/>
          </a:xfrm>
          <a:prstGeom prst="rect">
            <a:avLst/>
          </a:prstGeom>
          <a:noFill/>
        </p:spPr>
      </p:pic>
      <p:sp>
        <p:nvSpPr>
          <p:cNvPr id="6" name="Tytuł 1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6984776" cy="17526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stan dający poczucie pewności i gwarancję jego zachowania oraz szanse na doskonalenie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Znalezione obrazy dla zapytania ÅaÅcuch przemo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3600400" cy="6172114"/>
          </a:xfrm>
          <a:prstGeom prst="rect">
            <a:avLst/>
          </a:prstGeom>
          <a:noFill/>
        </p:spPr>
      </p:pic>
      <p:pic>
        <p:nvPicPr>
          <p:cNvPr id="22532" name="Picture 4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8765" y="260166"/>
            <a:ext cx="3453675" cy="619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1166843"/>
            <a:ext cx="74168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Symptomy dziecka, które doświadcza przemocy:</a:t>
            </a:r>
          </a:p>
          <a:p>
            <a:endParaRPr lang="pl-PL" sz="2400" b="1" dirty="0" smtClean="0"/>
          </a:p>
          <a:p>
            <a:r>
              <a:rPr lang="pl-PL" dirty="0" smtClean="0"/>
              <a:t>- Regres w rozwoju i funkcjonowaniu dziecka</a:t>
            </a:r>
          </a:p>
          <a:p>
            <a:r>
              <a:rPr lang="pl-PL" dirty="0" smtClean="0"/>
              <a:t>- Izolowanie się, apatia, problem w nawiązywania kontaktów rówieśniczych</a:t>
            </a:r>
          </a:p>
          <a:p>
            <a:r>
              <a:rPr lang="pl-PL" dirty="0" smtClean="0"/>
              <a:t>- Zachowania autodestrukcyjne (samookaleczenia, próby samobójcze)</a:t>
            </a:r>
          </a:p>
          <a:p>
            <a:r>
              <a:rPr lang="pl-PL" dirty="0" smtClean="0"/>
              <a:t>- Trudności szkolne</a:t>
            </a:r>
          </a:p>
          <a:p>
            <a:r>
              <a:rPr lang="pl-PL" dirty="0" smtClean="0"/>
              <a:t>- Depresja, lęk</a:t>
            </a:r>
          </a:p>
          <a:p>
            <a:r>
              <a:rPr lang="pl-PL" dirty="0" smtClean="0"/>
              <a:t>- Zachowania ryzykowne i aspołeczne</a:t>
            </a:r>
          </a:p>
          <a:p>
            <a:r>
              <a:rPr lang="pl-PL" dirty="0" smtClean="0"/>
              <a:t>- Uzależnienia</a:t>
            </a:r>
          </a:p>
          <a:p>
            <a:r>
              <a:rPr lang="pl-PL" dirty="0" smtClean="0"/>
              <a:t>- Nadmierna </a:t>
            </a:r>
            <a:r>
              <a:rPr lang="pl-PL" dirty="0" err="1" smtClean="0"/>
              <a:t>seksualizacja</a:t>
            </a:r>
            <a:r>
              <a:rPr lang="pl-PL" dirty="0" smtClean="0"/>
              <a:t>, problematyczne zachowania seksualne</a:t>
            </a:r>
          </a:p>
          <a:p>
            <a:r>
              <a:rPr lang="pl-PL" dirty="0" smtClean="0"/>
              <a:t>- Zaburzenia snu, zaburzenia odżywiania</a:t>
            </a:r>
          </a:p>
          <a:p>
            <a:r>
              <a:rPr lang="pl-PL" dirty="0" smtClean="0"/>
              <a:t>- Moczenie się</a:t>
            </a:r>
          </a:p>
          <a:p>
            <a:pPr>
              <a:buFontTx/>
              <a:buChar char="-"/>
            </a:pPr>
            <a:r>
              <a:rPr lang="pl-PL" dirty="0" smtClean="0"/>
              <a:t>Zahamowania rozwoju fizycznego, spadek wagi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404664"/>
            <a:ext cx="7200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Symptomy zachowań dzieci / młodzieży, które mogą przejawiać zachowania agresywne:</a:t>
            </a:r>
          </a:p>
          <a:p>
            <a:pPr algn="ctr"/>
            <a:endParaRPr lang="pl-PL" sz="1600" b="1" dirty="0" smtClean="0"/>
          </a:p>
          <a:p>
            <a:pPr>
              <a:buFontTx/>
              <a:buChar char="-"/>
            </a:pPr>
            <a:r>
              <a:rPr lang="pl-PL" sz="1600" dirty="0" smtClean="0"/>
              <a:t>systematyczne dokuczanie, wyśmiewanie, ośmieszanie, przezywanie, bicie, popychanie, kopanie,</a:t>
            </a:r>
          </a:p>
          <a:p>
            <a:pPr>
              <a:buFontTx/>
              <a:buChar char="-"/>
            </a:pPr>
            <a:r>
              <a:rPr lang="pl-PL" sz="1600" dirty="0" smtClean="0"/>
              <a:t> prezentują dominację wobec innych, stosują groźby,</a:t>
            </a:r>
          </a:p>
          <a:p>
            <a:pPr>
              <a:buFontTx/>
              <a:buChar char="-"/>
            </a:pPr>
            <a:r>
              <a:rPr lang="pl-PL" sz="1600" dirty="0" smtClean="0"/>
              <a:t> widoczny jest u nich spadek zainteresowania szkołą, </a:t>
            </a:r>
          </a:p>
          <a:p>
            <a:pPr>
              <a:buFontTx/>
              <a:buChar char="-"/>
            </a:pPr>
            <a:r>
              <a:rPr lang="pl-PL" sz="1600" dirty="0" smtClean="0"/>
              <a:t> widoczne są niekontrolowane - nieadekwatne do wieku i sytuacji - wybuchy gniewu, impulsywność,</a:t>
            </a:r>
          </a:p>
          <a:p>
            <a:pPr>
              <a:buFontTx/>
              <a:buChar char="-"/>
            </a:pPr>
            <a:r>
              <a:rPr lang="pl-PL" sz="1600" dirty="0" smtClean="0"/>
              <a:t> nieprawidłowo zachowują się w stosunku do rodzica,  brata , siostry, nauczyciela, innych osób dorosłych a także zwierząt,</a:t>
            </a:r>
          </a:p>
          <a:p>
            <a:r>
              <a:rPr lang="pl-PL" sz="1600" dirty="0" smtClean="0"/>
              <a:t>- chęć dominacji nad kimś silniejszym, stojącym wyżej w hierarchii,</a:t>
            </a:r>
          </a:p>
          <a:p>
            <a:pPr>
              <a:buFontTx/>
              <a:buChar char="-"/>
            </a:pPr>
            <a:r>
              <a:rPr lang="pl-PL" sz="1600" dirty="0" smtClean="0"/>
              <a:t> widoczny jest u nich brak poczucia winy i wstydu, a nawet zadowolenie z własnych negatywnych zachowań,</a:t>
            </a:r>
          </a:p>
          <a:p>
            <a:pPr>
              <a:buFontTx/>
              <a:buChar char="-"/>
            </a:pPr>
            <a:r>
              <a:rPr lang="pl-PL" sz="1600" dirty="0" smtClean="0"/>
              <a:t>prezentują postawę zachowań aspołecznych: kradzież, wandalizm, picie alkoholu, testowanie narkotyków i innych środków odurzających,</a:t>
            </a:r>
          </a:p>
          <a:p>
            <a:pPr>
              <a:buFontTx/>
              <a:buChar char="-"/>
            </a:pPr>
            <a:r>
              <a:rPr lang="pl-PL" sz="1600" dirty="0" smtClean="0"/>
              <a:t>fascynują się sytuacjami ukazującymi sceny przemocy, inicjują  rozmowy na tematy związane z używaniem niebezpiecznych narzędzi,</a:t>
            </a:r>
          </a:p>
          <a:p>
            <a:pPr>
              <a:buFontTx/>
              <a:buChar char="-"/>
            </a:pPr>
            <a:r>
              <a:rPr lang="pl-PL" sz="1600" dirty="0" smtClean="0"/>
              <a:t> w swojej ekspresji  ukierunkowują się na zjawiska związane z przemocą, </a:t>
            </a:r>
          </a:p>
          <a:p>
            <a:pPr>
              <a:buFontTx/>
              <a:buChar char="-"/>
            </a:pPr>
            <a:r>
              <a:rPr lang="pl-PL" sz="1600" dirty="0" smtClean="0"/>
              <a:t>nadmiernie interesują się funkcjonowaniem grup przestępczych,</a:t>
            </a:r>
          </a:p>
          <a:p>
            <a:pPr>
              <a:buFontTx/>
              <a:buChar char="-"/>
            </a:pPr>
            <a:endParaRPr lang="pl-PL" sz="1600" dirty="0" smtClean="0"/>
          </a:p>
          <a:p>
            <a:r>
              <a:rPr lang="pl-PL" sz="1600" dirty="0" smtClean="0">
                <a:hlinkClick r:id="rId2"/>
              </a:rPr>
              <a:t>https://www.youtube.com/watch?v=zfuO0NLgYlw</a:t>
            </a:r>
            <a:endParaRPr lang="pl-PL" sz="1600" dirty="0" smtClean="0"/>
          </a:p>
          <a:p>
            <a:pPr>
              <a:buFontTx/>
              <a:buChar char="-"/>
            </a:pPr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59898"/>
            <a:ext cx="828092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Co jest ważne w wychowaniu?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Utrzymywać z dzieckiem relacji opartej na akceptacji i zaufaniu, przy jednoczesnym egzekwowaniu ustalonych wspólnie zasad, jest lepsze niż  restrykcje i wszechobecna kontrola.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12776"/>
            <a:ext cx="7406640" cy="5184576"/>
          </a:xfrm>
        </p:spPr>
        <p:txBody>
          <a:bodyPr>
            <a:normAutofit fontScale="32500" lnSpcReduction="20000"/>
          </a:bodyPr>
          <a:lstStyle/>
          <a:p>
            <a:endParaRPr lang="pl-PL" dirty="0" smtClean="0"/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Rozmawiaj z dzieckiem  o wszystkim, nawet na trudne tematy, nie unikaj ich, nie lekceważ pytań dzieci. Unikając tematu dziecko zdobędzie je z innego źródła.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2. Słuchaj tego co mówi.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3. Pomóż dziecku dobrze czuć się samemu ze sobą. Spraw by akceptowało siebie i swój wygląd.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4. Pomóż dziecku zdobywać jasny system wartości.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5. Pomóż dziecku w sytuacjach  nacisku ze strony rówieśników.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Wytłumacz mu, że nie musi robić rzeczy, z którymi się nie zgadza, aby uzyskać akceptacje innych. Szacunek można zdobyć tym, że </a:t>
            </a:r>
            <a:r>
              <a:rPr lang="pl-PL" sz="2800" b="1" dirty="0" smtClean="0">
                <a:solidFill>
                  <a:schemeClr val="tx1"/>
                </a:solidFill>
              </a:rPr>
              <a:t>mamy </a:t>
            </a:r>
            <a:r>
              <a:rPr lang="pl-PL" sz="2800" b="1" dirty="0" smtClean="0">
                <a:solidFill>
                  <a:schemeClr val="tx1"/>
                </a:solidFill>
              </a:rPr>
              <a:t>własne zdanie.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Ustal jasne zasady współżycia rodzinnego.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Zachęcaj do zajęć twórczych i zdrowych.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Porozmawiaj z nauczycielami, wychowawcami, specjalistami, rodzicami innych dzieci. Poznaj ich poglądy, spostrzeżenia.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Bądź dobrym przykładem, bądź wiarygodny.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Chwal swoje dziecko.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Szanuj swoje dziecko tak jak szanowałbyś dorosłego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Bądź przygotowany na rożne sytuacje , które mogą jako rodzica dotknąć Cię.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Pamiętaj miłość jest najważniejszą potrzebą wszystkich dzieci</a:t>
            </a:r>
          </a:p>
          <a:p>
            <a:pPr marL="541782" indent="-514350"/>
            <a:endParaRPr lang="pl-PL" sz="2800" dirty="0" smtClean="0">
              <a:solidFill>
                <a:schemeClr val="tx1"/>
              </a:solidFill>
            </a:endParaRPr>
          </a:p>
          <a:p>
            <a:pPr marL="541782" indent="-514350"/>
            <a:r>
              <a:rPr lang="pl-PL" sz="3400" b="1" dirty="0" smtClean="0">
                <a:solidFill>
                  <a:schemeClr val="tx1"/>
                </a:solidFill>
              </a:rPr>
              <a:t>Czego unikać  w relacjach dzieckiem?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Podkreślania władzy nad dzieckiem. Unikaj zdań typu: będziesz robić to co ja chcę.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Przekonania, że  miłość rodzicielska uchroni dziecko  przed wszystkim co szkodliwe.</a:t>
            </a:r>
          </a:p>
          <a:p>
            <a:pPr marL="541782" indent="-514350"/>
            <a:r>
              <a:rPr lang="pl-PL" sz="2800" b="1" dirty="0" smtClean="0">
                <a:solidFill>
                  <a:schemeClr val="tx1"/>
                </a:solidFill>
              </a:rPr>
              <a:t>                 Lepiej wskazywać dziecku co jest dobre, a co złe, jak może dbać o swoje bezpieczeństwo.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Podejmowania decyzji za dziecko. Lepiej dać mu możliwość wyboru np. szkoły, koloru pokoju. Warto argumentować, uczyć, że wybór niesie ze sobą konsekwencje.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Podejmowania odpowiedzialności za dziecko. Nastolatek musi  widzieć, że opowiada za swoje czyny, wybory i zachowanie.</a:t>
            </a:r>
          </a:p>
          <a:p>
            <a:pPr marL="541782" indent="-514350">
              <a:buAutoNum type="arabicPeriod"/>
            </a:pPr>
            <a:r>
              <a:rPr lang="pl-PL" sz="2800" b="1" dirty="0" smtClean="0">
                <a:solidFill>
                  <a:schemeClr val="tx1"/>
                </a:solidFill>
              </a:rPr>
              <a:t>Wiary w to, że rodzic wie, jak być dobrym rodzicem. Rodzic nie jest nieomylny. Jeśli nie radzi sobie z zachowaniem dziecka , to powinien złościć się o pomoc, to żaden wstyd.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Mądre uchu,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czyli jak rozmawiać z dzieckiem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428868"/>
            <a:ext cx="7406640" cy="3286148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Mów do dziecka patrząc mu w oczy a nie np. na ścianę,  książkę, komputer, telewizor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Przykucnij do poziomu dziecka- skieruj twarz w jego stronę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Słuchaj uważnie tego co mówi, tego co ma do powiedzenia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Mów o swoich odczuciach, a nie oskarżaj dziecko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Upewniaj się czy zrozumiałeś, co powiedziało dziecko, powtarzaj własnymi słowami, to co oznajmiło Tobie dziecko 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Daj wypowiedzieć się dziecku do końca- nie przerywaj w pół zdania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Podczas rozmowy postaraj się zachować spokój- chociaż nie jest to zawsze łatwe bądź opanowany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9689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sz="3600" dirty="0" smtClean="0">
                <a:solidFill>
                  <a:schemeClr val="tx1"/>
                </a:solidFill>
              </a:rPr>
              <a:t>Co należy robić, gdy dziecko sprawia  trudności wychowawcze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111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1. </a:t>
            </a:r>
            <a:r>
              <a:rPr lang="pl-PL" dirty="0" smtClean="0">
                <a:solidFill>
                  <a:schemeClr val="tx1"/>
                </a:solidFill>
              </a:rPr>
              <a:t>Nie udawaj, że Twoje dziecko nie sprawia trudności wychowawczych, jeżeli są na niego skargi, jeżeli wychodzi bez Twojej zgody z domu, jeżeli kłamie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Poznaj prawdę o swoim dziecku i przyjmij ją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Postaraj się szukać przyczyn złego zachowania. Nie broń dziecka na siłę, nie obwiniaj innych za jego naganne czyny.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4.Kary stosuj z umiarem, przemyśl je dokładnie, bądź konsekwentny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5. Szukaj pomocy u fachowców: w szkole,  poradni psychologiczno-pedagogicznej.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6. Czytaj fachową literaturę.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7.Pamiętaj, że skuteczni  są tylko ci rodzice, którzy łączą swoje słowa z jednoczesną postawą moralną.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8. Bądź wzorem dla Twojego dziecka.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60648"/>
            <a:ext cx="740664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Media, Internet, </a:t>
            </a:r>
            <a:r>
              <a:rPr lang="pl-PL" dirty="0" err="1" smtClean="0">
                <a:solidFill>
                  <a:schemeClr val="tx1"/>
                </a:solidFill>
              </a:rPr>
              <a:t>YouTube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</a:t>
            </a:r>
            <a:r>
              <a:rPr lang="pl-PL" dirty="0" err="1" smtClean="0">
                <a:solidFill>
                  <a:schemeClr val="tx1"/>
                </a:solidFill>
              </a:rPr>
              <a:t>Pato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stream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Fame</a:t>
            </a:r>
            <a:r>
              <a:rPr lang="pl-PL" dirty="0" smtClean="0">
                <a:solidFill>
                  <a:schemeClr val="tx1"/>
                </a:solidFill>
              </a:rPr>
              <a:t> MMA),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gry komputerowe a agresja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132856"/>
            <a:ext cx="7406640" cy="360040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Istnieje zjawisko przejmowania agresywnych modeli zachowania się z telewizji, kanałów internetowych, gier komputerowych.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Im bardziej brutalne filmy, gry były oglądane w dzieciństwie, tym częściej nastolatek lub dorosły posługuje się przemocą.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Jaki wpływ mają sceny przemocy/agresji:</a:t>
            </a:r>
          </a:p>
          <a:p>
            <a:pPr>
              <a:buFontTx/>
              <a:buChar char="-"/>
            </a:pPr>
            <a:r>
              <a:rPr lang="pl-PL" dirty="0" err="1" smtClean="0">
                <a:solidFill>
                  <a:schemeClr val="tx1"/>
                </a:solidFill>
              </a:rPr>
              <a:t>odwrażliwiają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sprawiają, że przemoc staje się normalna,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uczą się </a:t>
            </a:r>
            <a:r>
              <a:rPr lang="pl-PL" dirty="0" err="1" smtClean="0">
                <a:solidFill>
                  <a:schemeClr val="tx1"/>
                </a:solidFill>
              </a:rPr>
              <a:t>przemocowych</a:t>
            </a:r>
            <a:r>
              <a:rPr lang="pl-PL" dirty="0" smtClean="0">
                <a:solidFill>
                  <a:schemeClr val="tx1"/>
                </a:solidFill>
              </a:rPr>
              <a:t> zachowań poprzez naśladownictwo,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osłabiają hamulce okazywania ekspresji i agresji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836712"/>
            <a:ext cx="7406640" cy="4896544"/>
          </a:xfrm>
        </p:spPr>
        <p:txBody>
          <a:bodyPr>
            <a:normAutofit/>
          </a:bodyPr>
          <a:lstStyle/>
          <a:p>
            <a:r>
              <a:rPr lang="pl-PL" sz="2200" dirty="0" err="1" smtClean="0">
                <a:solidFill>
                  <a:schemeClr val="tx1"/>
                </a:solidFill>
              </a:rPr>
              <a:t>Cyberprzemoc</a:t>
            </a:r>
            <a:r>
              <a:rPr lang="pl-PL" sz="2200" dirty="0" smtClean="0">
                <a:solidFill>
                  <a:schemeClr val="tx1"/>
                </a:solidFill>
              </a:rPr>
              <a:t> dotyczy zazwyczaj dzieci i młodzieży stając się nową odmianą przemocy rówieśniczej .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err="1" smtClean="0">
                <a:solidFill>
                  <a:schemeClr val="tx1"/>
                </a:solidFill>
              </a:rPr>
              <a:t>Cyberpremoc</a:t>
            </a:r>
            <a:r>
              <a:rPr lang="pl-PL" sz="2200" dirty="0" smtClean="0">
                <a:solidFill>
                  <a:schemeClr val="tx1"/>
                </a:solidFill>
              </a:rPr>
              <a:t> to: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nękanie, straszenie, szantażowanie w sieci,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rejestrowanie niechcianych filmów i zdjęć,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publikowanie w Internecie lub przy użyciu telefonu komórkowego os mieszających zdjęć, filmów, informacji,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podszywanie się w sieci pod inną osobę.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1296144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https://www.youtube.com/watch?v=jfPpOzf-62U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możesz zrobić?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2720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1.Porozmawiaj z dzieckiem, dowiedz się co się dzieje. Postaraj się dowiedzieć, kim jest sprawca. Poszukaj pomocy psychologicznej dla dziecka.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Skontaktuj się z policją.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Skontaktuj się z profesjonalistami- możesz potrzebować wsparcia, pomocy prawnej  (</a:t>
            </a:r>
            <a:r>
              <a:rPr lang="pl-PL" dirty="0" err="1" smtClean="0">
                <a:solidFill>
                  <a:schemeClr val="tx1"/>
                </a:solidFill>
              </a:rPr>
              <a:t>Helpline.org.pl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4. Zabezpiecz dowody </a:t>
            </a:r>
            <a:r>
              <a:rPr lang="pl-PL" dirty="0" err="1" smtClean="0">
                <a:solidFill>
                  <a:schemeClr val="tx1"/>
                </a:solidFill>
              </a:rPr>
              <a:t>cyberprzemocy</a:t>
            </a:r>
            <a:r>
              <a:rPr lang="pl-PL" dirty="0" smtClean="0">
                <a:solidFill>
                  <a:schemeClr val="tx1"/>
                </a:solidFill>
              </a:rPr>
              <a:t> – filmy, </a:t>
            </a:r>
            <a:r>
              <a:rPr lang="pl-PL" dirty="0" err="1" smtClean="0">
                <a:solidFill>
                  <a:schemeClr val="tx1"/>
                </a:solidFill>
              </a:rPr>
              <a:t>sms</a:t>
            </a:r>
            <a:r>
              <a:rPr lang="pl-PL" dirty="0" smtClean="0">
                <a:solidFill>
                  <a:schemeClr val="tx1"/>
                </a:solidFill>
              </a:rPr>
              <a:t>, komentarze.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5. Skontaktuj się ze szkołą wychowawcą, psychologiem, pedagogiem, dyrektorem by otoczyć dziecko pomocą psychologiczno-pedagogiczną.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0 porad dla rodzicÃ³w dotyczÄcych bezpiecznego korzystania z Internetu przez dzie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1305"/>
            <a:ext cx="5184576" cy="6766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1916832"/>
            <a:ext cx="7406640" cy="15121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Dokumenty szkolne uwzględniające działania z zakresu bezpieczeństwa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8898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Alkohol, papierosy, e-papierosy, środki odurzające,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napoje energetyczne, leki na kaszel i zatkany nos, sterydy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źródłem zagrożenia dla dziecka/nastolatka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56792"/>
            <a:ext cx="7406640" cy="4824536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Niepokojące sygnały: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dziecko staje się obce, oddala się od Ciebie,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dziecko unika kontaktu, rozmawia z tobą niechętnie, kłamie,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pobudzenie, nadmierna gadatliwość,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wagaruje, ma kłopoty z nauką,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nagłe polepszenie stopni w szkole.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bez uzgodnienia nocuje  poza domem,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ma nowych znajomych, których nie chce zapraszać do domu,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jest niecierpliwe, rozdrażnione, ma zmiany nastroju,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jest na zmianę pobudzone, ospałe,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sypia o dziwnych porach,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ma nadmierny apetyt lub wcale go nie ma,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ma przewlekły katar,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ma przekrwione oczy, rozbiegany wzrok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w pokoju dziecka  dziwnie pachnie,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zauważyłeś znikanie  pieniędzy ,przedmiotów wartościowych,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 zauważyłeś opakowania do tabletkach, biały proszek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37102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Połączenie alkoholu z napojem energetycznym prowadzi do złudnej trzeźwości, niebezpiecznego odwodnienia, daje efekt jak po spożyciu amfetaminy- palpitacja serca, zawała serca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Połączenie alkoholu z napojem energetycznym powoduje utratę przytomności, przytłumienie  ośrodkowego układu nerwowego co może doprowadzać do udaru mózgu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możesz zrobić?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3512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1.Porozmawiaj z dzieckiem, dowiedz się co się dzieje.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Poszukaj pomocy psychologicznej dla dziecka.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Skontaktuj się z profesjonalistami- możesz potrzebować wsparcia, pomocy prawnej.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4. Skontaktuj się ze szkołą wychowawcą, psychologiem, pedagogiem by otoczyć dziecko pomocą psychologiczno-pedagogiczną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Skorzystaj ze strony internetowej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- Dajemy dzieciom siłę- 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materiały edukacyjne fundacji dzieci niczyje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4572008"/>
            <a:ext cx="7406640" cy="857256"/>
          </a:xfrm>
        </p:spPr>
        <p:txBody>
          <a:bodyPr/>
          <a:lstStyle/>
          <a:p>
            <a:pPr algn="r"/>
            <a:r>
              <a:rPr lang="pl-PL" sz="2400" dirty="0" smtClean="0">
                <a:solidFill>
                  <a:schemeClr val="tx1"/>
                </a:solidFill>
              </a:rPr>
              <a:t>Dziękujemy za uwagę</a:t>
            </a:r>
          </a:p>
          <a:p>
            <a:pPr algn="r"/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971600" y="359898"/>
            <a:ext cx="7867600" cy="83685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/>
              <a:t>Procedury bezpieczeństwa obowiązujące </a:t>
            </a:r>
            <a:br>
              <a:rPr lang="pl-PL" sz="2000" b="1" dirty="0" smtClean="0"/>
            </a:br>
            <a:r>
              <a:rPr lang="pl-PL" sz="2000" b="1" dirty="0" smtClean="0"/>
              <a:t>w Szkole Podstawowej im. ks. Józefa Baranowicza w Szczercowie</a:t>
            </a:r>
            <a:endParaRPr lang="pl-PL" sz="2000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32560" y="1340768"/>
            <a:ext cx="7406640" cy="5040560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chemeClr val="tx1"/>
                </a:solidFill>
              </a:rPr>
              <a:t>1. Procedury postępowania nauczycieli i metody współpracy szkoły z policją w sytuacjach zagrożenia dzieci oraz młodzieży przestępczością i demoralizacją, w szczególności  narkomanią, alkoholizmem i prostytucją.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2. Procedura postępowania w sytuacji podejrzenia ucznia  o znajdowanie się pod wpływem alkoholu i środków odurzających.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3.Zasady postępowania pracowników w przypadku zgłoszenia o podłożeniu lub znalezieniu ładunku wybuchowego.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4. Zasady postępowania pracowników w  sytuacji zagrożenia terrorystycznego.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5. Procedury postępowania w sytuacji wypadku ucznia.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6. Procedury organizowania imprez.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7. Procedury postępowania w przypadku posiadania przez ucznia środków psychoaktywnych lub przedmiotów niedozwolonych.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8. Procedura postępowania w przypadku wystąpienia nagłego wypadku.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9. Procedura postępowania w sytuacji dewastacji mienia.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10. Procedura postępowania na wypadek podejrzenia, że uczeń doświadcza przemocy w rodzinie.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11. Procedura postępowania w przypadku konieczności i zastosowania środków przymusu bezpośredniego.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12.Procedura przebywania rodziców i osób postronnych na terenie szkoły.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13.Procedura postępowania dotycząca samowolnego opuszczenia zajęć lub szkoły przez ucznia.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413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600" dirty="0" smtClean="0">
                <a:solidFill>
                  <a:schemeClr val="tx1"/>
                </a:solidFill>
              </a:rPr>
              <a:t>- Procedura na wypadek zagrożeń oraz ewakuacji uczniów,  nauczycieli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pracowników z budynku  Szkoły Podstawowej im. ks. Józefa Baranowicza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Szczercowie,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wycieczek szkolnych,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pełnienia dyżurów,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świetlicy szkolnej,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stołówki,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izb lekcyjnych,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korzystania z toalet,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korzystania z obiektów sportowych,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dowozów,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korzystania z placu zabawa,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- Regulamin korzystania z szatni.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8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b="1" dirty="0" smtClean="0"/>
              <a:t>Dodatkowe działania realizowane w ramach zapewnienia bezpieczeństwa </a:t>
            </a:r>
            <a:br>
              <a:rPr lang="pl-PL" sz="1800" b="1" dirty="0" smtClean="0"/>
            </a:br>
            <a:r>
              <a:rPr lang="pl-PL" sz="1800" b="1" dirty="0" smtClean="0"/>
              <a:t>na terenie szkoły</a:t>
            </a:r>
            <a:r>
              <a:rPr lang="pl-PL" sz="1600" dirty="0" smtClean="0"/>
              <a:t>: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5544616"/>
          </a:xfrm>
        </p:spPr>
        <p:txBody>
          <a:bodyPr>
            <a:normAutofit fontScale="47500" lnSpcReduction="20000"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1. </a:t>
            </a:r>
            <a:r>
              <a:rPr lang="pl-PL" sz="2500" dirty="0" smtClean="0">
                <a:solidFill>
                  <a:schemeClr val="tx1"/>
                </a:solidFill>
              </a:rPr>
              <a:t>Monitoring szkolny,  którego celem jest zapewnienie bezpieczeństwa i porządku publicznego oraz ochrony osób i mienia.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2. Zeszyt wejść/wyjść.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3. Identyfikatory szkolne dla osób postronnych.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4. Rozmieszczone informacje o drogach ewakuacyjnych.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5. Sprzęt </a:t>
            </a:r>
            <a:r>
              <a:rPr lang="pl-PL" sz="2500" dirty="0" err="1" smtClean="0">
                <a:solidFill>
                  <a:schemeClr val="tx1"/>
                </a:solidFill>
              </a:rPr>
              <a:t>p.poż</a:t>
            </a:r>
            <a:r>
              <a:rPr lang="pl-PL" sz="2500" dirty="0" smtClean="0">
                <a:solidFill>
                  <a:schemeClr val="tx1"/>
                </a:solidFill>
              </a:rPr>
              <a:t>./ szkolne instrukcje pożarowe.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6. Próbne alarmy ewakuacyjne.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7. Pogadanki nt. bezpieczeństwa:  „bezpieczna droga do i z szkoły", bezpieczeństwo podczas przerwy świątecznej/ ferii, wakacji", pogadanki dotyczące  poczucia odpowiedzialności za bezpieczeństwo swoje i innych,  „bezpieczeństwo podczas korzystania z Internetu, telefonu i innych urządzeń”,  pogadanki na zajęciach zmierzające do ukazania niebezpiecznych sytuacji, - odgrywanie scenek </a:t>
            </a:r>
            <a:r>
              <a:rPr lang="pl-PL" sz="2500" dirty="0" err="1" smtClean="0">
                <a:solidFill>
                  <a:schemeClr val="tx1"/>
                </a:solidFill>
              </a:rPr>
              <a:t>dramowych</a:t>
            </a:r>
            <a:r>
              <a:rPr lang="pl-PL" sz="2500" dirty="0" smtClean="0">
                <a:solidFill>
                  <a:schemeClr val="tx1"/>
                </a:solidFill>
              </a:rPr>
              <a:t>, omawianie niebezpiecznych sytuacji,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8.  Warsztaty profilaktyczne – profilaktyka narkotykowa, profilaktyka alkoholowa, profilaktyka zachowań agresywnych, rozwijanie umiejętności i kompetencji społecznych.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9. Spotkania ze Strażą Gminną- bezpieczeństwo podczas ferii i bezpieczne korzystanie z Internetu,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10. Spotkanie profilaktyczne z przedstawicielami KPP z Bełchatowa,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11. Spektakle profilaktyczne – „Wyzwanie” , „ Jestem królem zamku”, „Moja historia”, „Bumerang”, „ Dzieci sieci”,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12. Udział w kampanii edukacyjnej „Dopalaczom mówimy stop – wybieram zdrowie”,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13. Udział szkoły w Ogólnopolskiej Kampanii Profilaktyczno-Edukacyjnej „Bądźmy poszukiwaczami autorytety”,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14. Gazetki szkolne- Narkotyki twoją zgubą, Gdzie szukać pomocy,  Powiedz nie przemocy,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Nie warto ryzykować, Tolerancja,  Media a agresja,  Jak bezpiecznie korzystać z komputera, Zasady udzielania pierwszej pomocy </a:t>
            </a:r>
            <a:r>
              <a:rPr lang="pl-PL" sz="2500" dirty="0" err="1" smtClean="0">
                <a:solidFill>
                  <a:schemeClr val="tx1"/>
                </a:solidFill>
              </a:rPr>
              <a:t>przedmedycznej</a:t>
            </a:r>
            <a:r>
              <a:rPr lang="pl-PL" sz="2500" dirty="0" smtClean="0">
                <a:solidFill>
                  <a:schemeClr val="tx1"/>
                </a:solidFill>
              </a:rPr>
              <a:t>. Twoje bezpieczeństwo zależy od Ciebie,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15. Realizowane treści edukacyjne – Bezpieczeństwo ruchu drogowym, zasady udzielania pierwszej pomocy, postępowanie w sytuacjach zagrożenia, zasady zdrowego  odżywiania , </a:t>
            </a:r>
            <a:r>
              <a:rPr lang="pl-PL" sz="2500" dirty="0" err="1" smtClean="0">
                <a:solidFill>
                  <a:schemeClr val="tx1"/>
                </a:solidFill>
              </a:rPr>
              <a:t>z</a:t>
            </a:r>
            <a:r>
              <a:rPr lang="pl-PL" sz="2500" dirty="0" err="1" smtClean="0">
                <a:solidFill>
                  <a:schemeClr val="tx1"/>
                </a:solidFill>
              </a:rPr>
              <a:t>dowie</a:t>
            </a:r>
            <a:r>
              <a:rPr lang="pl-PL" sz="2500" dirty="0" smtClean="0">
                <a:solidFill>
                  <a:schemeClr val="tx1"/>
                </a:solidFill>
              </a:rPr>
              <a:t> </a:t>
            </a:r>
            <a:r>
              <a:rPr lang="pl-PL" sz="2500" dirty="0" smtClean="0">
                <a:solidFill>
                  <a:schemeClr val="tx1"/>
                </a:solidFill>
              </a:rPr>
              <a:t>jako wartość, choroby cywilizacyjne,  komunikacja interpersonalna w trosce o zdrowie, 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16. Zajęcia z psychologiem szkolnym,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17. Zajęcia z pedagogiem szkolnym,</a:t>
            </a:r>
          </a:p>
          <a:p>
            <a:r>
              <a:rPr lang="pl-PL" sz="2500" dirty="0" smtClean="0">
                <a:solidFill>
                  <a:schemeClr val="tx1"/>
                </a:solidFill>
              </a:rPr>
              <a:t>18. Zapewniona opieka pielęgniarska. 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3528392"/>
          </a:xfrm>
        </p:spPr>
        <p:txBody>
          <a:bodyPr>
            <a:normAutofit fontScale="90000"/>
          </a:bodyPr>
          <a:lstStyle/>
          <a:p>
            <a:r>
              <a:rPr lang="pl-PL" sz="2200" dirty="0" smtClean="0">
                <a:solidFill>
                  <a:schemeClr val="tx1"/>
                </a:solidFill>
              </a:rPr>
              <a:t>- Dokumenty szkolne z zakresu bezpieczeństwa są umieszczone na stronie internetowej szkoły.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Prośba o respektowanie szkolnych procedur, regulaminów.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Prośba o kierowanie swoich uwag, spostrzeżeń dotyczących funkcjonowania szkoły.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Do Państwa dyspozycji są wychowawcy, szkolni specjaliści.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- Do dyspozycji Państwa i uczniów będzie „skrzynka uwag”.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645024"/>
            <a:ext cx="2301078" cy="2996952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1331640" y="260648"/>
            <a:ext cx="68407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Do najczęściej występujących zagrożeń wewnętrznych w szkole należą: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r>
              <a:rPr lang="pl-PL" dirty="0" smtClean="0"/>
              <a:t>- agresywne zachowania ucznia : popychanie, uderzanie, kopanie,  obrażanie, ośmieszanie, przezywanie, groźby, namawianie do negatywnych zachowań,</a:t>
            </a:r>
            <a:br>
              <a:rPr lang="pl-PL" dirty="0" smtClean="0"/>
            </a:br>
            <a:r>
              <a:rPr lang="pl-PL" dirty="0" smtClean="0"/>
              <a:t>- korzystanie przez uczniów z e- papierosów,</a:t>
            </a:r>
          </a:p>
          <a:p>
            <a:pPr>
              <a:buFontTx/>
              <a:buChar char="-"/>
            </a:pPr>
            <a:r>
              <a:rPr lang="pl-PL" dirty="0" smtClean="0"/>
              <a:t>nagrywanie filmów telefonami komórkowymi bez zgody osób trzecich,</a:t>
            </a:r>
            <a:br>
              <a:rPr lang="pl-PL" dirty="0" smtClean="0"/>
            </a:br>
            <a:r>
              <a:rPr lang="pl-PL" dirty="0" smtClean="0"/>
              <a:t>- wymuszenia pieniędzy,</a:t>
            </a:r>
          </a:p>
          <a:p>
            <a:pPr>
              <a:buFontTx/>
              <a:buChar char="-"/>
            </a:pPr>
            <a:r>
              <a:rPr lang="pl-PL" dirty="0" smtClean="0"/>
              <a:t>przynoszenie do szkoły niebezpiecznych narzędzi.</a:t>
            </a:r>
          </a:p>
          <a:p>
            <a:endParaRPr lang="pl-PL" dirty="0" smtClean="0"/>
          </a:p>
          <a:p>
            <a:r>
              <a:rPr lang="pl-PL" b="1" dirty="0" smtClean="0"/>
              <a:t>Zagrożenia zewnętrzne w których uczniowie biorą udział: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picie alkoholu, palenie papierosów, środki odurzające</a:t>
            </a:r>
          </a:p>
          <a:p>
            <a:pPr>
              <a:buFontTx/>
              <a:buChar char="-"/>
            </a:pPr>
            <a:r>
              <a:rPr lang="pl-PL" dirty="0" err="1" smtClean="0"/>
              <a:t>cyberprzemoc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nalezione obrazy dla zapytania ÅaÅcuch przemo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6632"/>
            <a:ext cx="4752528" cy="6510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https://www.youtube.com/watch?v=y_HiBoy1S1U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458</TotalTime>
  <Words>1547</Words>
  <Application>Microsoft Office PowerPoint</Application>
  <PresentationFormat>Pokaz na ekranie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Przesilenie</vt:lpstr>
      <vt:lpstr>Slajd 1</vt:lpstr>
      <vt:lpstr>Dokumenty szkolne uwzględniające działania z zakresu bezpieczeństwa</vt:lpstr>
      <vt:lpstr>Procedury bezpieczeństwa obowiązujące  w Szkole Podstawowej im. ks. Józefa Baranowicza w Szczercowie</vt:lpstr>
      <vt:lpstr>- Procedura na wypadek zagrożeń oraz ewakuacji uczniów,  nauczycieli  i pracowników z budynku  Szkoły Podstawowej im. ks. Józefa Baranowicza  w Szczercowie, - Regulamin wycieczek szkolnych, - Regulamin pełnienia dyżurów, - Regulamin świetlicy szkolnej, - Regulamin stołówki, - Regulamin izb lekcyjnych, - Regulamin korzystania z toalet, - Regulamin korzystania z obiektów sportowych, - Regulamin dowozów, - Regulamin korzystania z placu zabawa, - Regulamin korzystania z szatni.</vt:lpstr>
      <vt:lpstr>Dodatkowe działania realizowane w ramach zapewnienia bezpieczeństwa  na terenie szkoły:</vt:lpstr>
      <vt:lpstr>- Dokumenty szkolne z zakresu bezpieczeństwa są umieszczone na stronie internetowej szkoły. - Prośba o respektowanie szkolnych procedur, regulaminów. - Prośba o kierowanie swoich uwag, spostrzeżeń dotyczących funkcjonowania szkoły. - Do Państwa dyspozycji są wychowawcy, szkolni specjaliści. - Do dyspozycji Państwa i uczniów będzie „skrzynka uwag”.  </vt:lpstr>
      <vt:lpstr>Slajd 7</vt:lpstr>
      <vt:lpstr>Slajd 8</vt:lpstr>
      <vt:lpstr>Slajd 9</vt:lpstr>
      <vt:lpstr>Slajd 10</vt:lpstr>
      <vt:lpstr>Slajd 11</vt:lpstr>
      <vt:lpstr>Slajd 12</vt:lpstr>
      <vt:lpstr>Co jest ważne w wychowaniu?  Utrzymywać z dzieckiem relacji opartej na akceptacji i zaufaniu, przy jednoczesnym egzekwowaniu ustalonych wspólnie zasad, jest lepsze niż  restrykcje i wszechobecna kontrola.</vt:lpstr>
      <vt:lpstr>Mądre uchu,  czyli jak rozmawiać z dzieckiem</vt:lpstr>
      <vt:lpstr> Co należy robić, gdy dziecko sprawia  trudności wychowawcze</vt:lpstr>
      <vt:lpstr>Media, Internet, YouTube  (Pato stream, Fame MMA),  gry komputerowe a agresja</vt:lpstr>
      <vt:lpstr>Cyberprzemoc dotyczy zazwyczaj dzieci i młodzieży stając się nową odmianą przemocy rówieśniczej .  Cyberpremoc to: - nękanie, straszenie, szantażowanie w sieci, - rejestrowanie niechcianych filmów i zdjęć, - publikowanie w Internecie lub przy użyciu telefonu komórkowego os mieszających zdjęć, filmów, informacji, - podszywanie się w sieci pod inną osobę. </vt:lpstr>
      <vt:lpstr>Co możesz zrobić?</vt:lpstr>
      <vt:lpstr>Slajd 19</vt:lpstr>
      <vt:lpstr>Alkohol, papierosy, e-papierosy, środki odurzające,  napoje energetyczne, leki na kaszel i zatkany nos, sterydy  źródłem zagrożenia dla dziecka/nastolatka  </vt:lpstr>
      <vt:lpstr>Slajd 21</vt:lpstr>
      <vt:lpstr>Co możesz zrobić?</vt:lpstr>
      <vt:lpstr>Skorzystaj ze strony internetowej - Dajemy dzieciom siłę-   materiały edukacyjne fundacji dzieci niczyje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Mateusz</dc:creator>
  <cp:lastModifiedBy>User</cp:lastModifiedBy>
  <cp:revision>40</cp:revision>
  <dcterms:created xsi:type="dcterms:W3CDTF">2019-05-24T16:57:28Z</dcterms:created>
  <dcterms:modified xsi:type="dcterms:W3CDTF">2019-05-26T16:38:17Z</dcterms:modified>
</cp:coreProperties>
</file>