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4" r:id="rId3"/>
    <p:sldId id="267" r:id="rId4"/>
    <p:sldId id="265" r:id="rId5"/>
    <p:sldId id="268" r:id="rId6"/>
    <p:sldId id="283" r:id="rId7"/>
    <p:sldId id="266" r:id="rId8"/>
    <p:sldId id="280" r:id="rId9"/>
    <p:sldId id="257" r:id="rId10"/>
    <p:sldId id="261" r:id="rId11"/>
    <p:sldId id="269" r:id="rId12"/>
    <p:sldId id="262" r:id="rId13"/>
    <p:sldId id="263" r:id="rId14"/>
    <p:sldId id="273" r:id="rId15"/>
    <p:sldId id="258" r:id="rId16"/>
    <p:sldId id="259" r:id="rId17"/>
    <p:sldId id="260" r:id="rId18"/>
    <p:sldId id="274" r:id="rId19"/>
    <p:sldId id="279" r:id="rId20"/>
    <p:sldId id="270" r:id="rId21"/>
    <p:sldId id="272" r:id="rId22"/>
    <p:sldId id="282" r:id="rId23"/>
    <p:sldId id="275" r:id="rId24"/>
    <p:sldId id="277" r:id="rId25"/>
    <p:sldId id="271" r:id="rId2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037" y="13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5560B5-8B92-48C6-BD66-E1EE13D04721}" type="datetimeFigureOut">
              <a:rPr lang="pl-PL" smtClean="0"/>
              <a:t>08.06.2020</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35B7AA-849D-4444-9E30-D374D5A07C51}" type="slidenum">
              <a:rPr lang="pl-PL" smtClean="0"/>
              <a:t>‹#›</a:t>
            </a:fld>
            <a:endParaRPr lang="pl-PL"/>
          </a:p>
        </p:txBody>
      </p:sp>
    </p:spTree>
    <p:extLst>
      <p:ext uri="{BB962C8B-B14F-4D97-AF65-F5344CB8AC3E}">
        <p14:creationId xmlns:p14="http://schemas.microsoft.com/office/powerpoint/2010/main" val="2651757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3935B7AA-849D-4444-9E30-D374D5A07C51}" type="slidenum">
              <a:rPr lang="pl-PL" smtClean="0"/>
              <a:t>3</a:t>
            </a:fld>
            <a:endParaRPr lang="pl-PL"/>
          </a:p>
        </p:txBody>
      </p:sp>
    </p:spTree>
    <p:extLst>
      <p:ext uri="{BB962C8B-B14F-4D97-AF65-F5344CB8AC3E}">
        <p14:creationId xmlns:p14="http://schemas.microsoft.com/office/powerpoint/2010/main" val="2245649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DCF07D2B-1A14-40BC-9EFE-582BD2FE4DB4}" type="datetimeFigureOut">
              <a:rPr lang="pl-PL" smtClean="0"/>
              <a:t>08.06.2020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39545F7-F918-4638-9011-8DDE94F4A88B}" type="slidenum">
              <a:rPr lang="pl-PL" smtClean="0"/>
              <a:t>‹#›</a:t>
            </a:fld>
            <a:endParaRPr lang="pl-PL"/>
          </a:p>
        </p:txBody>
      </p:sp>
    </p:spTree>
    <p:extLst>
      <p:ext uri="{BB962C8B-B14F-4D97-AF65-F5344CB8AC3E}">
        <p14:creationId xmlns:p14="http://schemas.microsoft.com/office/powerpoint/2010/main" val="1035339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CF07D2B-1A14-40BC-9EFE-582BD2FE4DB4}" type="datetimeFigureOut">
              <a:rPr lang="pl-PL" smtClean="0"/>
              <a:t>08.06.2020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39545F7-F918-4638-9011-8DDE94F4A88B}" type="slidenum">
              <a:rPr lang="pl-PL" smtClean="0"/>
              <a:t>‹#›</a:t>
            </a:fld>
            <a:endParaRPr lang="pl-PL"/>
          </a:p>
        </p:txBody>
      </p:sp>
    </p:spTree>
    <p:extLst>
      <p:ext uri="{BB962C8B-B14F-4D97-AF65-F5344CB8AC3E}">
        <p14:creationId xmlns:p14="http://schemas.microsoft.com/office/powerpoint/2010/main" val="57422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CF07D2B-1A14-40BC-9EFE-582BD2FE4DB4}" type="datetimeFigureOut">
              <a:rPr lang="pl-PL" smtClean="0"/>
              <a:t>08.06.2020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39545F7-F918-4638-9011-8DDE94F4A88B}" type="slidenum">
              <a:rPr lang="pl-PL" smtClean="0"/>
              <a:t>‹#›</a:t>
            </a:fld>
            <a:endParaRPr lang="pl-PL"/>
          </a:p>
        </p:txBody>
      </p:sp>
    </p:spTree>
    <p:extLst>
      <p:ext uri="{BB962C8B-B14F-4D97-AF65-F5344CB8AC3E}">
        <p14:creationId xmlns:p14="http://schemas.microsoft.com/office/powerpoint/2010/main" val="530064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CF07D2B-1A14-40BC-9EFE-582BD2FE4DB4}" type="datetimeFigureOut">
              <a:rPr lang="pl-PL" smtClean="0"/>
              <a:t>08.06.2020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39545F7-F918-4638-9011-8DDE94F4A88B}" type="slidenum">
              <a:rPr lang="pl-PL" smtClean="0"/>
              <a:t>‹#›</a:t>
            </a:fld>
            <a:endParaRPr lang="pl-PL"/>
          </a:p>
        </p:txBody>
      </p:sp>
    </p:spTree>
    <p:extLst>
      <p:ext uri="{BB962C8B-B14F-4D97-AF65-F5344CB8AC3E}">
        <p14:creationId xmlns:p14="http://schemas.microsoft.com/office/powerpoint/2010/main" val="2004097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DCF07D2B-1A14-40BC-9EFE-582BD2FE4DB4}" type="datetimeFigureOut">
              <a:rPr lang="pl-PL" smtClean="0"/>
              <a:t>08.06.2020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39545F7-F918-4638-9011-8DDE94F4A88B}" type="slidenum">
              <a:rPr lang="pl-PL" smtClean="0"/>
              <a:t>‹#›</a:t>
            </a:fld>
            <a:endParaRPr lang="pl-PL"/>
          </a:p>
        </p:txBody>
      </p:sp>
    </p:spTree>
    <p:extLst>
      <p:ext uri="{BB962C8B-B14F-4D97-AF65-F5344CB8AC3E}">
        <p14:creationId xmlns:p14="http://schemas.microsoft.com/office/powerpoint/2010/main" val="2782181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DCF07D2B-1A14-40BC-9EFE-582BD2FE4DB4}" type="datetimeFigureOut">
              <a:rPr lang="pl-PL" smtClean="0"/>
              <a:t>08.06.2020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39545F7-F918-4638-9011-8DDE94F4A88B}" type="slidenum">
              <a:rPr lang="pl-PL" smtClean="0"/>
              <a:t>‹#›</a:t>
            </a:fld>
            <a:endParaRPr lang="pl-PL"/>
          </a:p>
        </p:txBody>
      </p:sp>
    </p:spTree>
    <p:extLst>
      <p:ext uri="{BB962C8B-B14F-4D97-AF65-F5344CB8AC3E}">
        <p14:creationId xmlns:p14="http://schemas.microsoft.com/office/powerpoint/2010/main" val="2660835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DCF07D2B-1A14-40BC-9EFE-582BD2FE4DB4}" type="datetimeFigureOut">
              <a:rPr lang="pl-PL" smtClean="0"/>
              <a:t>08.06.2020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C39545F7-F918-4638-9011-8DDE94F4A88B}" type="slidenum">
              <a:rPr lang="pl-PL" smtClean="0"/>
              <a:t>‹#›</a:t>
            </a:fld>
            <a:endParaRPr lang="pl-PL"/>
          </a:p>
        </p:txBody>
      </p:sp>
    </p:spTree>
    <p:extLst>
      <p:ext uri="{BB962C8B-B14F-4D97-AF65-F5344CB8AC3E}">
        <p14:creationId xmlns:p14="http://schemas.microsoft.com/office/powerpoint/2010/main" val="447917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DCF07D2B-1A14-40BC-9EFE-582BD2FE4DB4}" type="datetimeFigureOut">
              <a:rPr lang="pl-PL" smtClean="0"/>
              <a:t>08.06.2020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C39545F7-F918-4638-9011-8DDE94F4A88B}" type="slidenum">
              <a:rPr lang="pl-PL" smtClean="0"/>
              <a:t>‹#›</a:t>
            </a:fld>
            <a:endParaRPr lang="pl-PL"/>
          </a:p>
        </p:txBody>
      </p:sp>
    </p:spTree>
    <p:extLst>
      <p:ext uri="{BB962C8B-B14F-4D97-AF65-F5344CB8AC3E}">
        <p14:creationId xmlns:p14="http://schemas.microsoft.com/office/powerpoint/2010/main" val="2147609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CF07D2B-1A14-40BC-9EFE-582BD2FE4DB4}" type="datetimeFigureOut">
              <a:rPr lang="pl-PL" smtClean="0"/>
              <a:t>08.06.2020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C39545F7-F918-4638-9011-8DDE94F4A88B}" type="slidenum">
              <a:rPr lang="pl-PL" smtClean="0"/>
              <a:t>‹#›</a:t>
            </a:fld>
            <a:endParaRPr lang="pl-PL"/>
          </a:p>
        </p:txBody>
      </p:sp>
    </p:spTree>
    <p:extLst>
      <p:ext uri="{BB962C8B-B14F-4D97-AF65-F5344CB8AC3E}">
        <p14:creationId xmlns:p14="http://schemas.microsoft.com/office/powerpoint/2010/main" val="1176476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CF07D2B-1A14-40BC-9EFE-582BD2FE4DB4}" type="datetimeFigureOut">
              <a:rPr lang="pl-PL" smtClean="0"/>
              <a:t>08.06.2020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39545F7-F918-4638-9011-8DDE94F4A88B}" type="slidenum">
              <a:rPr lang="pl-PL" smtClean="0"/>
              <a:t>‹#›</a:t>
            </a:fld>
            <a:endParaRPr lang="pl-PL"/>
          </a:p>
        </p:txBody>
      </p:sp>
    </p:spTree>
    <p:extLst>
      <p:ext uri="{BB962C8B-B14F-4D97-AF65-F5344CB8AC3E}">
        <p14:creationId xmlns:p14="http://schemas.microsoft.com/office/powerpoint/2010/main" val="10497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CF07D2B-1A14-40BC-9EFE-582BD2FE4DB4}" type="datetimeFigureOut">
              <a:rPr lang="pl-PL" smtClean="0"/>
              <a:t>08.06.2020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39545F7-F918-4638-9011-8DDE94F4A88B}" type="slidenum">
              <a:rPr lang="pl-PL" smtClean="0"/>
              <a:t>‹#›</a:t>
            </a:fld>
            <a:endParaRPr lang="pl-PL"/>
          </a:p>
        </p:txBody>
      </p:sp>
    </p:spTree>
    <p:extLst>
      <p:ext uri="{BB962C8B-B14F-4D97-AF65-F5344CB8AC3E}">
        <p14:creationId xmlns:p14="http://schemas.microsoft.com/office/powerpoint/2010/main" val="747817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F07D2B-1A14-40BC-9EFE-582BD2FE4DB4}" type="datetimeFigureOut">
              <a:rPr lang="pl-PL" smtClean="0"/>
              <a:t>08.06.2020</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9545F7-F918-4638-9011-8DDE94F4A88B}" type="slidenum">
              <a:rPr lang="pl-PL" smtClean="0"/>
              <a:t>‹#›</a:t>
            </a:fld>
            <a:endParaRPr lang="pl-PL"/>
          </a:p>
        </p:txBody>
      </p:sp>
    </p:spTree>
    <p:extLst>
      <p:ext uri="{BB962C8B-B14F-4D97-AF65-F5344CB8AC3E}">
        <p14:creationId xmlns:p14="http://schemas.microsoft.com/office/powerpoint/2010/main" val="3977000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404665"/>
            <a:ext cx="7772400" cy="1728191"/>
          </a:xfrm>
        </p:spPr>
        <p:txBody>
          <a:bodyPr/>
          <a:lstStyle/>
          <a:p>
            <a:r>
              <a:rPr lang="pl-PL" b="1" dirty="0" smtClean="0">
                <a:solidFill>
                  <a:schemeClr val="bg1"/>
                </a:solidFill>
              </a:rPr>
              <a:t>BEZPIECZNE WAKACJE</a:t>
            </a:r>
            <a:endParaRPr lang="pl-PL" b="1" dirty="0">
              <a:solidFill>
                <a:schemeClr val="bg1"/>
              </a:solidFill>
            </a:endParaRPr>
          </a:p>
        </p:txBody>
      </p:sp>
      <p:sp>
        <p:nvSpPr>
          <p:cNvPr id="3" name="Podtytuł 2"/>
          <p:cNvSpPr>
            <a:spLocks noGrp="1"/>
          </p:cNvSpPr>
          <p:nvPr>
            <p:ph type="subTitle" idx="1"/>
          </p:nvPr>
        </p:nvSpPr>
        <p:spPr>
          <a:xfrm>
            <a:off x="611560" y="2708920"/>
            <a:ext cx="7776864" cy="3672408"/>
          </a:xfrm>
        </p:spPr>
        <p:txBody>
          <a:bodyPr/>
          <a:lstStyle/>
          <a:p>
            <a:endParaRPr lang="pl-P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12775"/>
            <a:ext cx="7992888" cy="5055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Bezpieczne wakacje sylwia puzi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68715">
            <a:off x="6266888" y="1900565"/>
            <a:ext cx="2627784" cy="1686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937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251520" y="116631"/>
            <a:ext cx="8640960" cy="6001643"/>
          </a:xfrm>
          <a:prstGeom prst="rect">
            <a:avLst/>
          </a:prstGeom>
        </p:spPr>
        <p:txBody>
          <a:bodyPr wrap="square">
            <a:spAutoFit/>
          </a:bodyPr>
          <a:lstStyle/>
          <a:p>
            <a:pPr algn="just"/>
            <a:endParaRPr lang="pl-PL" b="1" i="1" dirty="0" smtClean="0">
              <a:solidFill>
                <a:schemeClr val="bg1"/>
              </a:solidFill>
              <a:effectLst/>
              <a:latin typeface="+mj-lt"/>
            </a:endParaRPr>
          </a:p>
          <a:p>
            <a:pPr algn="ctr"/>
            <a:r>
              <a:rPr lang="pl-PL" sz="2400" b="1" i="1" dirty="0" smtClean="0">
                <a:solidFill>
                  <a:schemeClr val="bg1"/>
                </a:solidFill>
                <a:effectLst/>
                <a:latin typeface="+mj-lt"/>
              </a:rPr>
              <a:t>Zasady bezpiecznej kąpieli:</a:t>
            </a:r>
          </a:p>
          <a:p>
            <a:pPr algn="just"/>
            <a:endParaRPr lang="pl-PL" b="1" i="0" dirty="0" smtClean="0">
              <a:solidFill>
                <a:schemeClr val="bg1"/>
              </a:solidFill>
              <a:effectLst/>
              <a:latin typeface="+mj-lt"/>
            </a:endParaRPr>
          </a:p>
          <a:p>
            <a:pPr marL="342900" indent="-342900" algn="just">
              <a:buAutoNum type="arabicPeriod"/>
            </a:pPr>
            <a:r>
              <a:rPr lang="pl-PL" b="0" i="0" dirty="0" smtClean="0">
                <a:solidFill>
                  <a:schemeClr val="bg1"/>
                </a:solidFill>
                <a:effectLst/>
                <a:latin typeface="Tahoma" pitchFamily="34" charset="0"/>
                <a:ea typeface="Tahoma" pitchFamily="34" charset="0"/>
                <a:cs typeface="Tahoma" pitchFamily="34" charset="0"/>
              </a:rPr>
              <a:t>Pamiętajmy o tym, że bezpieczna kąpiel to kąpiel w miejscu do tego przeznaczonym, które jest odpowiednio oznakowane i w którym nad bezpieczeństwem czuwa ratownik. „Dzikie kąpieliska” zawsze mają nieznane dno i głębokość, a woda w nich może być skażona. Nie wolno pływać też na odcinkach szlaków żeglugowych oraz w pobliżu urządzeń i budowli wodnych.</a:t>
            </a:r>
          </a:p>
          <a:p>
            <a:pPr marL="342900" indent="-342900" algn="just">
              <a:buAutoNum type="arabicPeriod"/>
            </a:pPr>
            <a:endParaRPr lang="pl-PL" b="0" i="0" dirty="0" smtClean="0">
              <a:solidFill>
                <a:schemeClr val="bg1"/>
              </a:solidFill>
              <a:effectLst/>
              <a:latin typeface="Tahoma" pitchFamily="34" charset="0"/>
              <a:ea typeface="Tahoma" pitchFamily="34" charset="0"/>
              <a:cs typeface="Tahoma" pitchFamily="34" charset="0"/>
            </a:endParaRPr>
          </a:p>
          <a:p>
            <a:pPr marL="342900" indent="-342900" algn="just">
              <a:buFont typeface="+mj-lt"/>
              <a:buAutoNum type="arabicPeriod"/>
            </a:pPr>
            <a:r>
              <a:rPr lang="pl-PL" b="0" i="0" dirty="0" smtClean="0">
                <a:solidFill>
                  <a:schemeClr val="bg1"/>
                </a:solidFill>
                <a:effectLst/>
                <a:latin typeface="Tahoma" pitchFamily="34" charset="0"/>
                <a:ea typeface="Tahoma" pitchFamily="34" charset="0"/>
                <a:cs typeface="Tahoma" pitchFamily="34" charset="0"/>
              </a:rPr>
              <a:t> Przestrzegajmy regulaminu kąpieliska, na którym przebywamy. Stosujmy </a:t>
            </a:r>
            <a:br>
              <a:rPr lang="pl-PL" b="0" i="0" dirty="0" smtClean="0">
                <a:solidFill>
                  <a:schemeClr val="bg1"/>
                </a:solidFill>
                <a:effectLst/>
                <a:latin typeface="Tahoma" pitchFamily="34" charset="0"/>
                <a:ea typeface="Tahoma" pitchFamily="34" charset="0"/>
                <a:cs typeface="Tahoma" pitchFamily="34" charset="0"/>
              </a:rPr>
            </a:br>
            <a:r>
              <a:rPr lang="pl-PL" b="0" i="0" dirty="0" smtClean="0">
                <a:solidFill>
                  <a:schemeClr val="bg1"/>
                </a:solidFill>
                <a:effectLst/>
                <a:latin typeface="Tahoma" pitchFamily="34" charset="0"/>
                <a:ea typeface="Tahoma" pitchFamily="34" charset="0"/>
                <a:cs typeface="Tahoma" pitchFamily="34" charset="0"/>
              </a:rPr>
              <a:t> się do uwag i   zaleceń ratownika.</a:t>
            </a:r>
          </a:p>
          <a:p>
            <a:pPr algn="just"/>
            <a:endParaRPr lang="pl-PL" b="0" i="0" dirty="0" smtClean="0">
              <a:solidFill>
                <a:schemeClr val="bg1"/>
              </a:solidFill>
              <a:effectLst/>
              <a:latin typeface="Tahoma" pitchFamily="34" charset="0"/>
              <a:ea typeface="Tahoma" pitchFamily="34" charset="0"/>
              <a:cs typeface="Tahoma" pitchFamily="34" charset="0"/>
            </a:endParaRPr>
          </a:p>
          <a:p>
            <a:pPr marL="342900" indent="-342900" algn="just">
              <a:buAutoNum type="arabicPeriod" startAt="3"/>
            </a:pPr>
            <a:r>
              <a:rPr lang="pl-PL" b="0" i="0" dirty="0" smtClean="0">
                <a:solidFill>
                  <a:schemeClr val="bg1"/>
                </a:solidFill>
                <a:effectLst/>
                <a:latin typeface="Tahoma" pitchFamily="34" charset="0"/>
                <a:ea typeface="Tahoma" pitchFamily="34" charset="0"/>
                <a:cs typeface="Tahoma" pitchFamily="34" charset="0"/>
              </a:rPr>
              <a:t>Nie pływajmy w wodzie o temperaturze poniżej 14 stopni (optymalna temperatura to 22-25 stopni).</a:t>
            </a:r>
          </a:p>
          <a:p>
            <a:pPr algn="just"/>
            <a:endParaRPr lang="pl-PL" b="0" i="0" dirty="0" smtClean="0">
              <a:solidFill>
                <a:schemeClr val="bg1"/>
              </a:solidFill>
              <a:effectLst/>
              <a:latin typeface="Tahoma" pitchFamily="34" charset="0"/>
              <a:ea typeface="Tahoma" pitchFamily="34" charset="0"/>
              <a:cs typeface="Tahoma" pitchFamily="34" charset="0"/>
            </a:endParaRPr>
          </a:p>
          <a:p>
            <a:pPr marL="342900" indent="-342900" algn="just">
              <a:buAutoNum type="arabicPeriod" startAt="4"/>
            </a:pPr>
            <a:r>
              <a:rPr lang="pl-PL" b="0" i="0" dirty="0" smtClean="0">
                <a:solidFill>
                  <a:schemeClr val="bg1"/>
                </a:solidFill>
                <a:effectLst/>
                <a:latin typeface="Tahoma" pitchFamily="34" charset="0"/>
                <a:ea typeface="Tahoma" pitchFamily="34" charset="0"/>
                <a:cs typeface="Tahoma" pitchFamily="34" charset="0"/>
              </a:rPr>
              <a:t>Nie pływajmy w czasie burzy, mgły (kiedy widoczność wynosi poniżej 50 metrów), gdy wieje porywisty wiatr.</a:t>
            </a:r>
          </a:p>
          <a:p>
            <a:pPr algn="just"/>
            <a:endParaRPr lang="pl-PL" b="0" i="0" dirty="0" smtClean="0">
              <a:solidFill>
                <a:schemeClr val="bg1"/>
              </a:solidFill>
              <a:effectLst/>
              <a:latin typeface="Tahoma" pitchFamily="34" charset="0"/>
              <a:ea typeface="Tahoma" pitchFamily="34" charset="0"/>
              <a:cs typeface="Tahoma" pitchFamily="34" charset="0"/>
            </a:endParaRPr>
          </a:p>
          <a:p>
            <a:pPr algn="just"/>
            <a:r>
              <a:rPr lang="pl-PL" b="0" i="0" dirty="0" smtClean="0">
                <a:solidFill>
                  <a:schemeClr val="bg1"/>
                </a:solidFill>
                <a:effectLst/>
                <a:latin typeface="Tahoma" pitchFamily="34" charset="0"/>
                <a:ea typeface="Tahoma" pitchFamily="34" charset="0"/>
                <a:cs typeface="Tahoma" pitchFamily="34" charset="0"/>
              </a:rPr>
              <a:t>5. Nie skaczmy rozgrzani do wody. Przed wejściem do wody ochlapmy nią klatkę</a:t>
            </a:r>
            <a:br>
              <a:rPr lang="pl-PL" b="0" i="0" dirty="0" smtClean="0">
                <a:solidFill>
                  <a:schemeClr val="bg1"/>
                </a:solidFill>
                <a:effectLst/>
                <a:latin typeface="Tahoma" pitchFamily="34" charset="0"/>
                <a:ea typeface="Tahoma" pitchFamily="34" charset="0"/>
                <a:cs typeface="Tahoma" pitchFamily="34" charset="0"/>
              </a:rPr>
            </a:br>
            <a:r>
              <a:rPr lang="pl-PL" b="0" i="0" dirty="0" smtClean="0">
                <a:solidFill>
                  <a:schemeClr val="bg1"/>
                </a:solidFill>
                <a:effectLst/>
                <a:latin typeface="Tahoma" pitchFamily="34" charset="0"/>
                <a:ea typeface="Tahoma" pitchFamily="34" charset="0"/>
                <a:cs typeface="Tahoma" pitchFamily="34" charset="0"/>
              </a:rPr>
              <a:t>    piersiową,</a:t>
            </a:r>
            <a:r>
              <a:rPr lang="pl-PL" dirty="0" smtClean="0">
                <a:solidFill>
                  <a:schemeClr val="bg1"/>
                </a:solidFill>
                <a:latin typeface="Tahoma" pitchFamily="34" charset="0"/>
                <a:ea typeface="Tahoma" pitchFamily="34" charset="0"/>
                <a:cs typeface="Tahoma" pitchFamily="34" charset="0"/>
              </a:rPr>
              <a:t> </a:t>
            </a:r>
            <a:r>
              <a:rPr lang="pl-PL" b="0" i="0" dirty="0" smtClean="0">
                <a:solidFill>
                  <a:schemeClr val="bg1"/>
                </a:solidFill>
                <a:effectLst/>
                <a:latin typeface="Tahoma" pitchFamily="34" charset="0"/>
                <a:ea typeface="Tahoma" pitchFamily="34" charset="0"/>
                <a:cs typeface="Tahoma" pitchFamily="34" charset="0"/>
              </a:rPr>
              <a:t>szyję, kark, krocze i nogi – unikniemy wstrząsu termicznego, którego</a:t>
            </a:r>
            <a:br>
              <a:rPr lang="pl-PL" b="0" i="0" dirty="0" smtClean="0">
                <a:solidFill>
                  <a:schemeClr val="bg1"/>
                </a:solidFill>
                <a:effectLst/>
                <a:latin typeface="Tahoma" pitchFamily="34" charset="0"/>
                <a:ea typeface="Tahoma" pitchFamily="34" charset="0"/>
                <a:cs typeface="Tahoma" pitchFamily="34" charset="0"/>
              </a:rPr>
            </a:br>
            <a:r>
              <a:rPr lang="pl-PL" b="0" i="0" dirty="0" smtClean="0">
                <a:solidFill>
                  <a:schemeClr val="bg1"/>
                </a:solidFill>
                <a:effectLst/>
                <a:latin typeface="Tahoma" pitchFamily="34" charset="0"/>
                <a:ea typeface="Tahoma" pitchFamily="34" charset="0"/>
                <a:cs typeface="Tahoma" pitchFamily="34" charset="0"/>
              </a:rPr>
              <a:t>    nasz organizm bardzo nie lubi.</a:t>
            </a:r>
          </a:p>
        </p:txBody>
      </p:sp>
    </p:spTree>
    <p:extLst>
      <p:ext uri="{BB962C8B-B14F-4D97-AF65-F5344CB8AC3E}">
        <p14:creationId xmlns:p14="http://schemas.microsoft.com/office/powerpoint/2010/main" val="3966664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404664"/>
            <a:ext cx="4847915"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Straż Miejska Szczec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888" y="2786502"/>
            <a:ext cx="4176464" cy="295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604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39552" y="706582"/>
            <a:ext cx="8136904" cy="5909310"/>
          </a:xfrm>
          <a:prstGeom prst="rect">
            <a:avLst/>
          </a:prstGeom>
        </p:spPr>
        <p:txBody>
          <a:bodyPr wrap="square">
            <a:spAutoFit/>
          </a:bodyPr>
          <a:lstStyle/>
          <a:p>
            <a:pPr algn="just"/>
            <a:r>
              <a:rPr lang="pl-PL" b="0" i="0" dirty="0" smtClean="0">
                <a:solidFill>
                  <a:schemeClr val="bg1"/>
                </a:solidFill>
                <a:effectLst/>
                <a:latin typeface="Tahoma"/>
              </a:rPr>
              <a:t>6.Nie pływajmy w miejscach, gdzie jest dużo wodorostów lub wiemy, </a:t>
            </a:r>
            <a:br>
              <a:rPr lang="pl-PL" b="0" i="0" dirty="0" smtClean="0">
                <a:solidFill>
                  <a:schemeClr val="bg1"/>
                </a:solidFill>
                <a:effectLst/>
                <a:latin typeface="Tahoma"/>
              </a:rPr>
            </a:br>
            <a:r>
              <a:rPr lang="pl-PL" b="0" i="0" dirty="0" smtClean="0">
                <a:solidFill>
                  <a:schemeClr val="bg1"/>
                </a:solidFill>
                <a:effectLst/>
                <a:latin typeface="Tahoma"/>
              </a:rPr>
              <a:t>   że występują zawirowania wody lub zimne prądy.</a:t>
            </a:r>
          </a:p>
          <a:p>
            <a:pPr algn="just"/>
            <a:endParaRPr lang="pl-PL" b="0" i="0" dirty="0" smtClean="0">
              <a:solidFill>
                <a:schemeClr val="bg1"/>
              </a:solidFill>
              <a:effectLst/>
              <a:latin typeface="Open Sans"/>
            </a:endParaRPr>
          </a:p>
          <a:p>
            <a:pPr algn="just"/>
            <a:r>
              <a:rPr lang="pl-PL" b="0" i="0" dirty="0" smtClean="0">
                <a:solidFill>
                  <a:schemeClr val="bg1"/>
                </a:solidFill>
                <a:effectLst/>
                <a:latin typeface="Tahoma"/>
              </a:rPr>
              <a:t>7. Nie skaczmy do wody w miejscach nieznanych. Może to się skończyć </a:t>
            </a:r>
          </a:p>
          <a:p>
            <a:pPr algn="just"/>
            <a:r>
              <a:rPr lang="pl-PL" dirty="0" smtClean="0">
                <a:solidFill>
                  <a:schemeClr val="bg1"/>
                </a:solidFill>
                <a:latin typeface="Tahoma"/>
              </a:rPr>
              <a:t>   </a:t>
            </a:r>
            <a:r>
              <a:rPr lang="pl-PL" b="0" i="0" dirty="0" smtClean="0">
                <a:solidFill>
                  <a:schemeClr val="bg1"/>
                </a:solidFill>
                <a:effectLst/>
                <a:latin typeface="Tahoma"/>
              </a:rPr>
              <a:t>poważnym urazem, kalectwem, a nawet śmiercią. Absolutnie zabronione </a:t>
            </a:r>
          </a:p>
          <a:p>
            <a:pPr algn="just"/>
            <a:r>
              <a:rPr lang="pl-PL" dirty="0" smtClean="0">
                <a:solidFill>
                  <a:schemeClr val="bg1"/>
                </a:solidFill>
                <a:latin typeface="Tahoma"/>
              </a:rPr>
              <a:t>   </a:t>
            </a:r>
            <a:r>
              <a:rPr lang="pl-PL" b="0" i="0" dirty="0" smtClean="0">
                <a:solidFill>
                  <a:schemeClr val="bg1"/>
                </a:solidFill>
                <a:effectLst/>
                <a:latin typeface="Tahoma"/>
              </a:rPr>
              <a:t>są w takich miejscach skoki „na główkę”, dno naturalnego zbiornika może </a:t>
            </a:r>
          </a:p>
          <a:p>
            <a:pPr algn="just"/>
            <a:r>
              <a:rPr lang="pl-PL" dirty="0" smtClean="0">
                <a:solidFill>
                  <a:schemeClr val="bg1"/>
                </a:solidFill>
                <a:latin typeface="Tahoma"/>
              </a:rPr>
              <a:t>   </a:t>
            </a:r>
            <a:r>
              <a:rPr lang="pl-PL" b="0" i="0" dirty="0" smtClean="0">
                <a:solidFill>
                  <a:schemeClr val="bg1"/>
                </a:solidFill>
                <a:effectLst/>
                <a:latin typeface="Tahoma"/>
              </a:rPr>
              <a:t>się zmienić w ciągu kilku dni.</a:t>
            </a:r>
          </a:p>
          <a:p>
            <a:pPr algn="just"/>
            <a:endParaRPr lang="pl-PL" b="0" i="0" dirty="0" smtClean="0">
              <a:solidFill>
                <a:schemeClr val="bg1"/>
              </a:solidFill>
              <a:effectLst/>
              <a:latin typeface="Open Sans"/>
            </a:endParaRPr>
          </a:p>
          <a:p>
            <a:pPr algn="just"/>
            <a:r>
              <a:rPr lang="pl-PL" b="0" i="0" dirty="0" smtClean="0">
                <a:solidFill>
                  <a:schemeClr val="bg1"/>
                </a:solidFill>
                <a:effectLst/>
                <a:latin typeface="Tahoma"/>
              </a:rPr>
              <a:t>8. Pamiętajmy, że materac dmuchany nie służy do wypływania na głęboką </a:t>
            </a:r>
          </a:p>
          <a:p>
            <a:pPr algn="just"/>
            <a:r>
              <a:rPr lang="pl-PL" dirty="0" smtClean="0">
                <a:solidFill>
                  <a:schemeClr val="bg1"/>
                </a:solidFill>
                <a:latin typeface="Tahoma"/>
              </a:rPr>
              <a:t>    </a:t>
            </a:r>
            <a:r>
              <a:rPr lang="pl-PL" b="0" i="0" dirty="0" smtClean="0">
                <a:solidFill>
                  <a:schemeClr val="bg1"/>
                </a:solidFill>
                <a:effectLst/>
                <a:latin typeface="Tahoma"/>
              </a:rPr>
              <a:t>wodę, podobnie jak nadmuchiwane koło.</a:t>
            </a:r>
          </a:p>
          <a:p>
            <a:pPr algn="just"/>
            <a:endParaRPr lang="pl-PL" b="0" i="0" dirty="0" smtClean="0">
              <a:solidFill>
                <a:schemeClr val="bg1"/>
              </a:solidFill>
              <a:effectLst/>
              <a:latin typeface="Open Sans"/>
            </a:endParaRPr>
          </a:p>
          <a:p>
            <a:pPr algn="just"/>
            <a:r>
              <a:rPr lang="pl-PL" b="0" i="0" dirty="0" smtClean="0">
                <a:solidFill>
                  <a:schemeClr val="bg1"/>
                </a:solidFill>
                <a:effectLst/>
                <a:latin typeface="Tahoma"/>
              </a:rPr>
              <a:t>9. Nie biegaj po pomostach, bo możesz się poślizgnąć lub wpaść na jakąś inną</a:t>
            </a:r>
            <a:br>
              <a:rPr lang="pl-PL" b="0" i="0" dirty="0" smtClean="0">
                <a:solidFill>
                  <a:schemeClr val="bg1"/>
                </a:solidFill>
                <a:effectLst/>
                <a:latin typeface="Tahoma"/>
              </a:rPr>
            </a:br>
            <a:r>
              <a:rPr lang="pl-PL" b="0" i="0" dirty="0" smtClean="0">
                <a:solidFill>
                  <a:schemeClr val="bg1"/>
                </a:solidFill>
                <a:effectLst/>
                <a:latin typeface="Tahoma"/>
              </a:rPr>
              <a:t>    osobę.</a:t>
            </a:r>
          </a:p>
          <a:p>
            <a:pPr algn="just"/>
            <a:r>
              <a:rPr lang="pl-PL" dirty="0">
                <a:solidFill>
                  <a:schemeClr val="bg1"/>
                </a:solidFill>
                <a:latin typeface="Open Sans"/>
              </a:rPr>
              <a:t/>
            </a:r>
            <a:br>
              <a:rPr lang="pl-PL" dirty="0">
                <a:solidFill>
                  <a:schemeClr val="bg1"/>
                </a:solidFill>
                <a:latin typeface="Open Sans"/>
              </a:rPr>
            </a:br>
            <a:r>
              <a:rPr lang="pl-PL" b="0" i="0" dirty="0" smtClean="0">
                <a:solidFill>
                  <a:schemeClr val="bg1"/>
                </a:solidFill>
                <a:effectLst/>
                <a:latin typeface="Tahoma"/>
              </a:rPr>
              <a:t>10. Nie przystępujmy do pływania na czczo – wzmożona przemiana materii </a:t>
            </a:r>
          </a:p>
          <a:p>
            <a:pPr algn="just"/>
            <a:r>
              <a:rPr lang="pl-PL" dirty="0" smtClean="0">
                <a:solidFill>
                  <a:schemeClr val="bg1"/>
                </a:solidFill>
                <a:latin typeface="Tahoma"/>
              </a:rPr>
              <a:t>      </a:t>
            </a:r>
            <a:r>
              <a:rPr lang="pl-PL" b="0" i="0" dirty="0" smtClean="0">
                <a:solidFill>
                  <a:schemeClr val="bg1"/>
                </a:solidFill>
                <a:effectLst/>
                <a:latin typeface="Tahoma"/>
              </a:rPr>
              <a:t>osłabia nasz organizm.</a:t>
            </a:r>
          </a:p>
          <a:p>
            <a:pPr lvl="0" algn="just"/>
            <a:r>
              <a:rPr lang="pl-PL" dirty="0">
                <a:solidFill>
                  <a:schemeClr val="bg1"/>
                </a:solidFill>
                <a:latin typeface="Tahoma"/>
              </a:rPr>
              <a:t/>
            </a:r>
            <a:br>
              <a:rPr lang="pl-PL" dirty="0">
                <a:solidFill>
                  <a:schemeClr val="bg1"/>
                </a:solidFill>
                <a:latin typeface="Tahoma"/>
              </a:rPr>
            </a:br>
            <a:r>
              <a:rPr lang="pl-PL" dirty="0" smtClean="0">
                <a:solidFill>
                  <a:schemeClr val="bg1"/>
                </a:solidFill>
                <a:latin typeface="Tahoma"/>
              </a:rPr>
              <a:t>11</a:t>
            </a:r>
            <a:r>
              <a:rPr lang="pl-PL" dirty="0">
                <a:solidFill>
                  <a:schemeClr val="bg1"/>
                </a:solidFill>
                <a:latin typeface="Tahoma"/>
              </a:rPr>
              <a:t>. Nie pływajmy również bezpośrednio po posiłku – zimna woda może </a:t>
            </a:r>
            <a:endParaRPr lang="pl-PL" dirty="0" smtClean="0">
              <a:solidFill>
                <a:schemeClr val="bg1"/>
              </a:solidFill>
              <a:latin typeface="Tahoma"/>
            </a:endParaRPr>
          </a:p>
          <a:p>
            <a:pPr lvl="0" algn="just"/>
            <a:r>
              <a:rPr lang="pl-PL" dirty="0" smtClean="0">
                <a:solidFill>
                  <a:schemeClr val="bg1"/>
                </a:solidFill>
                <a:latin typeface="Tahoma"/>
              </a:rPr>
              <a:t>     doprowadzić </a:t>
            </a:r>
            <a:r>
              <a:rPr lang="pl-PL" dirty="0">
                <a:solidFill>
                  <a:schemeClr val="bg1"/>
                </a:solidFill>
                <a:latin typeface="Tahoma"/>
              </a:rPr>
              <a:t>do bolesnego skurczu żołądka, co może ponieść za sobą </a:t>
            </a:r>
            <a:endParaRPr lang="pl-PL" dirty="0" smtClean="0">
              <a:solidFill>
                <a:schemeClr val="bg1"/>
              </a:solidFill>
              <a:latin typeface="Tahoma"/>
            </a:endParaRPr>
          </a:p>
          <a:p>
            <a:pPr lvl="0" algn="just"/>
            <a:r>
              <a:rPr lang="pl-PL" dirty="0" smtClean="0">
                <a:solidFill>
                  <a:schemeClr val="bg1"/>
                </a:solidFill>
                <a:latin typeface="Tahoma"/>
              </a:rPr>
              <a:t>     bardzo </a:t>
            </a:r>
            <a:r>
              <a:rPr lang="pl-PL" dirty="0">
                <a:solidFill>
                  <a:schemeClr val="bg1"/>
                </a:solidFill>
                <a:latin typeface="Tahoma"/>
              </a:rPr>
              <a:t>poważne </a:t>
            </a:r>
            <a:r>
              <a:rPr lang="pl-PL" dirty="0" smtClean="0">
                <a:solidFill>
                  <a:schemeClr val="bg1"/>
                </a:solidFill>
                <a:latin typeface="Tahoma"/>
              </a:rPr>
              <a:t>konsekwencje.</a:t>
            </a:r>
            <a:endParaRPr lang="pl-PL" dirty="0">
              <a:solidFill>
                <a:schemeClr val="bg1"/>
              </a:solidFill>
              <a:latin typeface="Open Sans"/>
            </a:endParaRPr>
          </a:p>
          <a:p>
            <a:pPr algn="just"/>
            <a:endParaRPr lang="pl-PL" b="0" i="0" dirty="0" smtClean="0">
              <a:solidFill>
                <a:schemeClr val="bg1"/>
              </a:solidFill>
              <a:effectLst/>
              <a:latin typeface="Open Sans"/>
            </a:endParaRPr>
          </a:p>
        </p:txBody>
      </p:sp>
    </p:spTree>
    <p:extLst>
      <p:ext uri="{BB962C8B-B14F-4D97-AF65-F5344CB8AC3E}">
        <p14:creationId xmlns:p14="http://schemas.microsoft.com/office/powerpoint/2010/main" val="676840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95536" y="404664"/>
            <a:ext cx="7920880" cy="3693319"/>
          </a:xfrm>
          <a:prstGeom prst="rect">
            <a:avLst/>
          </a:prstGeom>
        </p:spPr>
        <p:txBody>
          <a:bodyPr wrap="square">
            <a:spAutoFit/>
          </a:bodyPr>
          <a:lstStyle/>
          <a:p>
            <a:pPr lvl="0" algn="just"/>
            <a:r>
              <a:rPr lang="pl-PL" dirty="0" smtClean="0">
                <a:solidFill>
                  <a:schemeClr val="bg1"/>
                </a:solidFill>
                <a:latin typeface="Tahoma"/>
              </a:rPr>
              <a:t>12.Nie </a:t>
            </a:r>
            <a:r>
              <a:rPr lang="pl-PL" dirty="0">
                <a:solidFill>
                  <a:schemeClr val="bg1"/>
                </a:solidFill>
                <a:latin typeface="Tahoma"/>
              </a:rPr>
              <a:t>przeceniajmy swoich umiejętności pływackich. Jeśli </a:t>
            </a:r>
            <a:r>
              <a:rPr lang="pl-PL" dirty="0" smtClean="0">
                <a:solidFill>
                  <a:schemeClr val="bg1"/>
                </a:solidFill>
                <a:latin typeface="Tahoma"/>
              </a:rPr>
              <a:t>chcemy</a:t>
            </a:r>
            <a:br>
              <a:rPr lang="pl-PL" dirty="0" smtClean="0">
                <a:solidFill>
                  <a:schemeClr val="bg1"/>
                </a:solidFill>
                <a:latin typeface="Tahoma"/>
              </a:rPr>
            </a:br>
            <a:r>
              <a:rPr lang="pl-PL" dirty="0" smtClean="0">
                <a:solidFill>
                  <a:schemeClr val="bg1"/>
                </a:solidFill>
                <a:latin typeface="Tahoma"/>
              </a:rPr>
              <a:t>     wybrać </a:t>
            </a:r>
            <a:r>
              <a:rPr lang="pl-PL" dirty="0">
                <a:solidFill>
                  <a:schemeClr val="bg1"/>
                </a:solidFill>
                <a:latin typeface="Tahoma"/>
              </a:rPr>
              <a:t>się na dłuższą trasę pływacką, płyńmy </a:t>
            </a:r>
            <a:r>
              <a:rPr lang="pl-PL" dirty="0" smtClean="0">
                <a:solidFill>
                  <a:schemeClr val="bg1"/>
                </a:solidFill>
                <a:latin typeface="Tahoma"/>
              </a:rPr>
              <a:t>asekurowani</a:t>
            </a:r>
            <a:br>
              <a:rPr lang="pl-PL" dirty="0" smtClean="0">
                <a:solidFill>
                  <a:schemeClr val="bg1"/>
                </a:solidFill>
                <a:latin typeface="Tahoma"/>
              </a:rPr>
            </a:br>
            <a:r>
              <a:rPr lang="pl-PL" dirty="0" smtClean="0">
                <a:solidFill>
                  <a:schemeClr val="bg1"/>
                </a:solidFill>
                <a:latin typeface="Tahoma"/>
              </a:rPr>
              <a:t>     przez </a:t>
            </a:r>
            <a:r>
              <a:rPr lang="pl-PL" dirty="0">
                <a:solidFill>
                  <a:schemeClr val="bg1"/>
                </a:solidFill>
                <a:latin typeface="Tahoma"/>
              </a:rPr>
              <a:t>łódź lub przynajmniej w </a:t>
            </a:r>
            <a:r>
              <a:rPr lang="pl-PL" dirty="0" smtClean="0">
                <a:solidFill>
                  <a:schemeClr val="bg1"/>
                </a:solidFill>
                <a:latin typeface="Tahoma"/>
              </a:rPr>
              <a:t>towarzystwie jeszcze </a:t>
            </a:r>
            <a:r>
              <a:rPr lang="pl-PL" dirty="0">
                <a:solidFill>
                  <a:schemeClr val="bg1"/>
                </a:solidFill>
                <a:latin typeface="Tahoma"/>
              </a:rPr>
              <a:t>jednej osoby</a:t>
            </a:r>
            <a:r>
              <a:rPr lang="pl-PL" dirty="0" smtClean="0">
                <a:solidFill>
                  <a:schemeClr val="bg1"/>
                </a:solidFill>
                <a:latin typeface="Tahoma"/>
              </a:rPr>
              <a:t>.</a:t>
            </a:r>
            <a:br>
              <a:rPr lang="pl-PL" dirty="0" smtClean="0">
                <a:solidFill>
                  <a:schemeClr val="bg1"/>
                </a:solidFill>
                <a:latin typeface="Tahoma"/>
              </a:rPr>
            </a:br>
            <a:r>
              <a:rPr lang="pl-PL" dirty="0" smtClean="0">
                <a:solidFill>
                  <a:schemeClr val="bg1"/>
                </a:solidFill>
                <a:latin typeface="Tahoma"/>
              </a:rPr>
              <a:t>     Na </a:t>
            </a:r>
            <a:r>
              <a:rPr lang="pl-PL" dirty="0">
                <a:solidFill>
                  <a:schemeClr val="bg1"/>
                </a:solidFill>
                <a:latin typeface="Tahoma"/>
              </a:rPr>
              <a:t>głowie powinniśmy mieć założony </a:t>
            </a:r>
            <a:r>
              <a:rPr lang="pl-PL" dirty="0" smtClean="0">
                <a:solidFill>
                  <a:schemeClr val="bg1"/>
                </a:solidFill>
                <a:latin typeface="Tahoma"/>
              </a:rPr>
              <a:t>czepek </a:t>
            </a:r>
            <a:r>
              <a:rPr lang="pl-PL" dirty="0">
                <a:solidFill>
                  <a:schemeClr val="bg1"/>
                </a:solidFill>
                <a:latin typeface="Tahoma"/>
              </a:rPr>
              <a:t>aby być </a:t>
            </a:r>
            <a:r>
              <a:rPr lang="pl-PL" dirty="0" smtClean="0">
                <a:solidFill>
                  <a:schemeClr val="bg1"/>
                </a:solidFill>
                <a:latin typeface="Tahoma"/>
              </a:rPr>
              <a:t>widocznym</a:t>
            </a:r>
            <a:br>
              <a:rPr lang="pl-PL" dirty="0" smtClean="0">
                <a:solidFill>
                  <a:schemeClr val="bg1"/>
                </a:solidFill>
                <a:latin typeface="Tahoma"/>
              </a:rPr>
            </a:br>
            <a:r>
              <a:rPr lang="pl-PL" dirty="0" smtClean="0">
                <a:solidFill>
                  <a:schemeClr val="bg1"/>
                </a:solidFill>
                <a:latin typeface="Tahoma"/>
              </a:rPr>
              <a:t>     dla </a:t>
            </a:r>
            <a:r>
              <a:rPr lang="pl-PL" dirty="0">
                <a:solidFill>
                  <a:schemeClr val="bg1"/>
                </a:solidFill>
                <a:latin typeface="Tahoma"/>
              </a:rPr>
              <a:t>innych w wodzie. Można </a:t>
            </a:r>
            <a:r>
              <a:rPr lang="pl-PL" dirty="0" smtClean="0">
                <a:solidFill>
                  <a:schemeClr val="bg1"/>
                </a:solidFill>
                <a:latin typeface="Tahoma"/>
              </a:rPr>
              <a:t>do tego </a:t>
            </a:r>
            <a:r>
              <a:rPr lang="pl-PL" dirty="0">
                <a:solidFill>
                  <a:schemeClr val="bg1"/>
                </a:solidFill>
                <a:latin typeface="Tahoma"/>
              </a:rPr>
              <a:t>celu użyć bojki na </a:t>
            </a:r>
            <a:r>
              <a:rPr lang="pl-PL" dirty="0" smtClean="0">
                <a:solidFill>
                  <a:schemeClr val="bg1"/>
                </a:solidFill>
                <a:latin typeface="Tahoma"/>
              </a:rPr>
              <a:t>szelkach.</a:t>
            </a:r>
          </a:p>
          <a:p>
            <a:pPr lvl="0" algn="just"/>
            <a:endParaRPr lang="pl-PL" dirty="0" smtClean="0">
              <a:solidFill>
                <a:schemeClr val="bg1"/>
              </a:solidFill>
              <a:latin typeface="Tahoma"/>
            </a:endParaRPr>
          </a:p>
          <a:p>
            <a:pPr lvl="0" algn="just"/>
            <a:r>
              <a:rPr lang="pl-PL" dirty="0" smtClean="0">
                <a:solidFill>
                  <a:schemeClr val="bg1"/>
                </a:solidFill>
                <a:latin typeface="Tahoma"/>
              </a:rPr>
              <a:t>13.</a:t>
            </a:r>
            <a:r>
              <a:rPr lang="pl-PL" dirty="0" smtClean="0">
                <a:solidFill>
                  <a:schemeClr val="bg1"/>
                </a:solidFill>
                <a:latin typeface="Tahoma" pitchFamily="34" charset="0"/>
                <a:ea typeface="Tahoma" pitchFamily="34" charset="0"/>
                <a:cs typeface="Tahoma" pitchFamily="34" charset="0"/>
              </a:rPr>
              <a:t>Nie </a:t>
            </a:r>
            <a:r>
              <a:rPr lang="pl-PL" dirty="0">
                <a:solidFill>
                  <a:schemeClr val="bg1"/>
                </a:solidFill>
                <a:latin typeface="Tahoma" pitchFamily="34" charset="0"/>
                <a:ea typeface="Tahoma" pitchFamily="34" charset="0"/>
                <a:cs typeface="Tahoma" pitchFamily="34" charset="0"/>
              </a:rPr>
              <a:t>baw się w przytapianie innych osób korzystających z wody</a:t>
            </a:r>
            <a:r>
              <a:rPr lang="pl-PL" dirty="0" smtClean="0">
                <a:solidFill>
                  <a:schemeClr val="bg1"/>
                </a:solidFill>
                <a:latin typeface="Tahoma" pitchFamily="34" charset="0"/>
                <a:ea typeface="Tahoma" pitchFamily="34" charset="0"/>
                <a:cs typeface="Tahoma" pitchFamily="34" charset="0"/>
              </a:rPr>
              <a:t>,</a:t>
            </a:r>
            <a:br>
              <a:rPr lang="pl-PL" dirty="0" smtClean="0">
                <a:solidFill>
                  <a:schemeClr val="bg1"/>
                </a:solidFill>
                <a:latin typeface="Tahoma" pitchFamily="34" charset="0"/>
                <a:ea typeface="Tahoma" pitchFamily="34" charset="0"/>
                <a:cs typeface="Tahoma" pitchFamily="34" charset="0"/>
              </a:rPr>
            </a:br>
            <a:r>
              <a:rPr lang="pl-PL" dirty="0" smtClean="0">
                <a:solidFill>
                  <a:schemeClr val="bg1"/>
                </a:solidFill>
                <a:latin typeface="Tahoma" pitchFamily="34" charset="0"/>
                <a:ea typeface="Tahoma" pitchFamily="34" charset="0"/>
                <a:cs typeface="Tahoma" pitchFamily="34" charset="0"/>
              </a:rPr>
              <a:t>     spychanie </a:t>
            </a:r>
            <a:r>
              <a:rPr lang="pl-PL" dirty="0">
                <a:solidFill>
                  <a:schemeClr val="bg1"/>
                </a:solidFill>
                <a:latin typeface="Tahoma" pitchFamily="34" charset="0"/>
                <a:ea typeface="Tahoma" pitchFamily="34" charset="0"/>
                <a:cs typeface="Tahoma" pitchFamily="34" charset="0"/>
              </a:rPr>
              <a:t>do wody z pomostów, z materacy. Zabawy w </a:t>
            </a:r>
            <a:r>
              <a:rPr lang="pl-PL" dirty="0" smtClean="0">
                <a:solidFill>
                  <a:schemeClr val="bg1"/>
                </a:solidFill>
                <a:latin typeface="Tahoma" pitchFamily="34" charset="0"/>
                <a:ea typeface="Tahoma" pitchFamily="34" charset="0"/>
                <a:cs typeface="Tahoma" pitchFamily="34" charset="0"/>
              </a:rPr>
              <a:t>wodzie</a:t>
            </a:r>
            <a:br>
              <a:rPr lang="pl-PL" dirty="0" smtClean="0">
                <a:solidFill>
                  <a:schemeClr val="bg1"/>
                </a:solidFill>
                <a:latin typeface="Tahoma" pitchFamily="34" charset="0"/>
                <a:ea typeface="Tahoma" pitchFamily="34" charset="0"/>
                <a:cs typeface="Tahoma" pitchFamily="34" charset="0"/>
              </a:rPr>
            </a:br>
            <a:r>
              <a:rPr lang="pl-PL" dirty="0" smtClean="0">
                <a:solidFill>
                  <a:schemeClr val="bg1"/>
                </a:solidFill>
                <a:latin typeface="Tahoma" pitchFamily="34" charset="0"/>
                <a:ea typeface="Tahoma" pitchFamily="34" charset="0"/>
                <a:cs typeface="Tahoma" pitchFamily="34" charset="0"/>
              </a:rPr>
              <a:t>     powinny </a:t>
            </a:r>
            <a:r>
              <a:rPr lang="pl-PL" dirty="0">
                <a:solidFill>
                  <a:schemeClr val="bg1"/>
                </a:solidFill>
                <a:latin typeface="Tahoma" pitchFamily="34" charset="0"/>
                <a:ea typeface="Tahoma" pitchFamily="34" charset="0"/>
                <a:cs typeface="Tahoma" pitchFamily="34" charset="0"/>
              </a:rPr>
              <a:t>być dostosowane do Twoich umiejętności pływackich</a:t>
            </a:r>
            <a:r>
              <a:rPr lang="pl-PL" dirty="0" smtClean="0">
                <a:solidFill>
                  <a:schemeClr val="bg1"/>
                </a:solidFill>
                <a:latin typeface="Tahoma" pitchFamily="34" charset="0"/>
                <a:ea typeface="Tahoma" pitchFamily="34" charset="0"/>
                <a:cs typeface="Tahoma" pitchFamily="34" charset="0"/>
              </a:rPr>
              <a:t>,</a:t>
            </a:r>
            <a:br>
              <a:rPr lang="pl-PL" dirty="0" smtClean="0">
                <a:solidFill>
                  <a:schemeClr val="bg1"/>
                </a:solidFill>
                <a:latin typeface="Tahoma" pitchFamily="34" charset="0"/>
                <a:ea typeface="Tahoma" pitchFamily="34" charset="0"/>
                <a:cs typeface="Tahoma" pitchFamily="34" charset="0"/>
              </a:rPr>
            </a:br>
            <a:r>
              <a:rPr lang="pl-PL" dirty="0" smtClean="0">
                <a:solidFill>
                  <a:schemeClr val="bg1"/>
                </a:solidFill>
                <a:latin typeface="Tahoma" pitchFamily="34" charset="0"/>
                <a:ea typeface="Tahoma" pitchFamily="34" charset="0"/>
                <a:cs typeface="Tahoma" pitchFamily="34" charset="0"/>
              </a:rPr>
              <a:t>     wykluczające </a:t>
            </a:r>
            <a:r>
              <a:rPr lang="pl-PL" dirty="0">
                <a:solidFill>
                  <a:schemeClr val="bg1"/>
                </a:solidFill>
                <a:latin typeface="Tahoma" pitchFamily="34" charset="0"/>
                <a:ea typeface="Tahoma" pitchFamily="34" charset="0"/>
                <a:cs typeface="Tahoma" pitchFamily="34" charset="0"/>
              </a:rPr>
              <a:t>ryzyko i eskalację niebezpiecznych </a:t>
            </a:r>
            <a:r>
              <a:rPr lang="pl-PL" dirty="0" smtClean="0">
                <a:solidFill>
                  <a:schemeClr val="bg1"/>
                </a:solidFill>
                <a:latin typeface="Tahoma" pitchFamily="34" charset="0"/>
                <a:ea typeface="Tahoma" pitchFamily="34" charset="0"/>
                <a:cs typeface="Tahoma" pitchFamily="34" charset="0"/>
              </a:rPr>
              <a:t>zachowań</a:t>
            </a:r>
            <a:br>
              <a:rPr lang="pl-PL" dirty="0" smtClean="0">
                <a:solidFill>
                  <a:schemeClr val="bg1"/>
                </a:solidFill>
                <a:latin typeface="Tahoma" pitchFamily="34" charset="0"/>
                <a:ea typeface="Tahoma" pitchFamily="34" charset="0"/>
                <a:cs typeface="Tahoma" pitchFamily="34" charset="0"/>
              </a:rPr>
            </a:br>
            <a:r>
              <a:rPr lang="pl-PL" dirty="0" smtClean="0">
                <a:solidFill>
                  <a:schemeClr val="bg1"/>
                </a:solidFill>
                <a:latin typeface="Tahoma" pitchFamily="34" charset="0"/>
                <a:ea typeface="Tahoma" pitchFamily="34" charset="0"/>
                <a:cs typeface="Tahoma" pitchFamily="34" charset="0"/>
              </a:rPr>
              <a:t>     (brutalności</a:t>
            </a:r>
            <a:r>
              <a:rPr lang="pl-PL" dirty="0">
                <a:solidFill>
                  <a:schemeClr val="bg1"/>
                </a:solidFill>
                <a:latin typeface="Tahoma" pitchFamily="34" charset="0"/>
                <a:ea typeface="Tahoma" pitchFamily="34" charset="0"/>
                <a:cs typeface="Tahoma" pitchFamily="34" charset="0"/>
              </a:rPr>
              <a:t>, agresji, rywalizacji </a:t>
            </a:r>
            <a:r>
              <a:rPr lang="pl-PL" dirty="0">
                <a:solidFill>
                  <a:schemeClr val="bg1"/>
                </a:solidFill>
              </a:rPr>
              <a:t>i wygłupów</a:t>
            </a:r>
            <a:r>
              <a:rPr lang="pl-PL" dirty="0" smtClean="0">
                <a:solidFill>
                  <a:schemeClr val="bg1"/>
                </a:solidFill>
              </a:rPr>
              <a:t>).</a:t>
            </a:r>
            <a:endParaRPr lang="pl-PL" dirty="0" smtClean="0">
              <a:solidFill>
                <a:schemeClr val="bg1"/>
              </a:solidFill>
              <a:latin typeface="Tahoma"/>
            </a:endParaRPr>
          </a:p>
          <a:p>
            <a:pPr lvl="0" algn="just"/>
            <a:endParaRPr lang="pl-PL" dirty="0" smtClean="0">
              <a:solidFill>
                <a:schemeClr val="bg1"/>
              </a:solidFill>
              <a:latin typeface="Tahoma"/>
            </a:endParaRPr>
          </a:p>
          <a:p>
            <a:pPr lvl="0" algn="just"/>
            <a:r>
              <a:rPr lang="pl-PL" dirty="0" smtClean="0">
                <a:solidFill>
                  <a:schemeClr val="bg1"/>
                </a:solidFill>
                <a:latin typeface="Tahoma"/>
              </a:rPr>
              <a:t>14. Nie zakłócaj wypoczynku i kąpieli innych osób.</a:t>
            </a:r>
            <a:endParaRPr lang="pl-PL" dirty="0">
              <a:solidFill>
                <a:schemeClr val="bg1"/>
              </a:solidFill>
              <a:latin typeface="Open Sans"/>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118441"/>
            <a:ext cx="4545109" cy="2796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Zasady bezpiecznych wakacji nad jeziore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4449322"/>
            <a:ext cx="3240360" cy="2134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763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b="1" dirty="0" smtClean="0">
                <a:solidFill>
                  <a:schemeClr val="bg1"/>
                </a:solidFill>
              </a:rPr>
              <a:t>Numer ratunkowy nad wodą</a:t>
            </a:r>
            <a:endParaRPr lang="pl-PL" sz="3200" b="1" dirty="0">
              <a:solidFill>
                <a:schemeClr val="bg1"/>
              </a:solidFill>
            </a:endParaRPr>
          </a:p>
        </p:txBody>
      </p:sp>
      <p:sp>
        <p:nvSpPr>
          <p:cNvPr id="3" name="Prostokąt 2"/>
          <p:cNvSpPr/>
          <p:nvPr/>
        </p:nvSpPr>
        <p:spPr>
          <a:xfrm>
            <a:off x="683568" y="1772816"/>
            <a:ext cx="7200800" cy="646331"/>
          </a:xfrm>
          <a:prstGeom prst="rect">
            <a:avLst/>
          </a:prstGeom>
        </p:spPr>
        <p:txBody>
          <a:bodyPr wrap="square">
            <a:spAutoFit/>
          </a:bodyPr>
          <a:lstStyle/>
          <a:p>
            <a:pPr algn="just"/>
            <a:r>
              <a:rPr lang="pl-PL" dirty="0" smtClean="0">
                <a:solidFill>
                  <a:schemeClr val="bg1"/>
                </a:solidFill>
                <a:latin typeface="arial"/>
              </a:rPr>
              <a:t>  </a:t>
            </a:r>
          </a:p>
          <a:p>
            <a:pPr algn="just"/>
            <a:r>
              <a:rPr lang="pl-PL" dirty="0" smtClean="0">
                <a:solidFill>
                  <a:schemeClr val="bg1"/>
                </a:solidFill>
                <a:latin typeface="arial"/>
              </a:rPr>
              <a:t> </a:t>
            </a:r>
            <a:endParaRPr lang="pl-PL" dirty="0">
              <a:solidFill>
                <a:schemeClr val="bg1"/>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268760"/>
            <a:ext cx="6624736" cy="259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Bezpieczne wakacj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5568" y="4005064"/>
            <a:ext cx="5678760"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377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979712" y="476672"/>
            <a:ext cx="4680520" cy="584775"/>
          </a:xfrm>
          <a:prstGeom prst="rect">
            <a:avLst/>
          </a:prstGeom>
        </p:spPr>
        <p:txBody>
          <a:bodyPr wrap="square">
            <a:spAutoFit/>
          </a:bodyPr>
          <a:lstStyle/>
          <a:p>
            <a:r>
              <a:rPr lang="pl-PL" sz="3200" b="1" dirty="0" smtClean="0">
                <a:solidFill>
                  <a:schemeClr val="bg1"/>
                </a:solidFill>
              </a:rPr>
              <a:t>WYPOCZYNEK W GÓRACH</a:t>
            </a:r>
            <a:endParaRPr lang="pl-PL" sz="3200" b="1" dirty="0">
              <a:solidFill>
                <a:schemeClr val="bg1"/>
              </a:solidFill>
            </a:endParaRPr>
          </a:p>
        </p:txBody>
      </p:sp>
      <p:sp>
        <p:nvSpPr>
          <p:cNvPr id="3" name="Prostokąt 2"/>
          <p:cNvSpPr/>
          <p:nvPr/>
        </p:nvSpPr>
        <p:spPr>
          <a:xfrm>
            <a:off x="467544" y="1443841"/>
            <a:ext cx="8280920" cy="2308324"/>
          </a:xfrm>
          <a:prstGeom prst="rect">
            <a:avLst/>
          </a:prstGeom>
        </p:spPr>
        <p:txBody>
          <a:bodyPr wrap="square">
            <a:spAutoFit/>
          </a:bodyPr>
          <a:lstStyle/>
          <a:p>
            <a:pPr algn="just"/>
            <a:r>
              <a:rPr lang="pl-PL" dirty="0" smtClean="0">
                <a:solidFill>
                  <a:schemeClr val="bg1"/>
                </a:solidFill>
              </a:rPr>
              <a:t> 	Turystyka górska rozwija zainteresowania dzieci i młodzieży, zaspokaja </a:t>
            </a:r>
            <a:br>
              <a:rPr lang="pl-PL" dirty="0" smtClean="0">
                <a:solidFill>
                  <a:schemeClr val="bg1"/>
                </a:solidFill>
              </a:rPr>
            </a:br>
            <a:r>
              <a:rPr lang="pl-PL" dirty="0" smtClean="0">
                <a:solidFill>
                  <a:schemeClr val="bg1"/>
                </a:solidFill>
              </a:rPr>
              <a:t>ich potrzeby poznawcze, wyrabia poczucie piękna i estetyki. Nie można zapomnieć</a:t>
            </a:r>
            <a:br>
              <a:rPr lang="pl-PL" dirty="0" smtClean="0">
                <a:solidFill>
                  <a:schemeClr val="bg1"/>
                </a:solidFill>
              </a:rPr>
            </a:br>
            <a:r>
              <a:rPr lang="pl-PL" dirty="0" smtClean="0">
                <a:solidFill>
                  <a:schemeClr val="bg1"/>
                </a:solidFill>
              </a:rPr>
              <a:t>o zdrowotnych walorach górskich wędrówek. Wysiłek fizyczny, kontakt z bogatą górską przyrodą są czynnikami sprzyjającymi fizycznej i psychicznej regeneracji sił człowieka. </a:t>
            </a:r>
            <a:br>
              <a:rPr lang="pl-PL" dirty="0" smtClean="0">
                <a:solidFill>
                  <a:schemeClr val="bg1"/>
                </a:solidFill>
              </a:rPr>
            </a:br>
            <a:r>
              <a:rPr lang="pl-PL" dirty="0" smtClean="0">
                <a:solidFill>
                  <a:schemeClr val="bg1"/>
                </a:solidFill>
              </a:rPr>
              <a:t>Aby wycieczka górska mogła we właściwy sposób oddziaływać na uczestników, </a:t>
            </a:r>
            <a:br>
              <a:rPr lang="pl-PL" dirty="0" smtClean="0">
                <a:solidFill>
                  <a:schemeClr val="bg1"/>
                </a:solidFill>
              </a:rPr>
            </a:br>
            <a:r>
              <a:rPr lang="pl-PL" dirty="0" smtClean="0">
                <a:solidFill>
                  <a:schemeClr val="bg1"/>
                </a:solidFill>
              </a:rPr>
              <a:t>na ich sferę emocjonalną, intelektualną i fizyczną, musi być zorganizowana </a:t>
            </a:r>
            <a:br>
              <a:rPr lang="pl-PL" dirty="0" smtClean="0">
                <a:solidFill>
                  <a:schemeClr val="bg1"/>
                </a:solidFill>
              </a:rPr>
            </a:br>
            <a:r>
              <a:rPr lang="pl-PL" dirty="0" smtClean="0">
                <a:solidFill>
                  <a:schemeClr val="bg1"/>
                </a:solidFill>
              </a:rPr>
              <a:t>i przeprowadzona fachowo, z uwzględnieniem wieku, zainteresowań oraz możliwości fizycznych uczestników.</a:t>
            </a:r>
            <a:endParaRPr lang="pl-PL" dirty="0">
              <a:solidFill>
                <a:schemeClr val="bg1"/>
              </a:solidFill>
            </a:endParaRPr>
          </a:p>
        </p:txBody>
      </p:sp>
      <p:pic>
        <p:nvPicPr>
          <p:cNvPr id="3074" name="Picture 2" descr="Tanie Wakacje Rodzinne 2020 w Górach/ Szklarska Poręba Szklarsk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4077072"/>
            <a:ext cx="4320480"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602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755576" y="476672"/>
            <a:ext cx="7704856" cy="4801314"/>
          </a:xfrm>
          <a:prstGeom prst="rect">
            <a:avLst/>
          </a:prstGeom>
        </p:spPr>
        <p:txBody>
          <a:bodyPr wrap="square">
            <a:spAutoFit/>
          </a:bodyPr>
          <a:lstStyle/>
          <a:p>
            <a:r>
              <a:rPr lang="pl-PL" b="1" i="0" u="sng" dirty="0" smtClean="0">
                <a:solidFill>
                  <a:schemeClr val="bg1"/>
                </a:solidFill>
                <a:effectLst/>
                <a:latin typeface="Trebuchet MS"/>
              </a:rPr>
              <a:t>Przygotowanie przed wyjściem w góry:</a:t>
            </a:r>
          </a:p>
          <a:p>
            <a:pPr algn="just"/>
            <a:endParaRPr lang="pl-PL" b="0" i="0" u="sng" dirty="0" smtClean="0">
              <a:solidFill>
                <a:schemeClr val="bg1"/>
              </a:solidFill>
              <a:effectLst/>
              <a:latin typeface="Trebuchet MS"/>
            </a:endParaRPr>
          </a:p>
          <a:p>
            <a:pPr marL="285750" indent="-285750" algn="just">
              <a:lnSpc>
                <a:spcPct val="150000"/>
              </a:lnSpc>
              <a:buFont typeface="Wingdings" pitchFamily="2" charset="2"/>
              <a:buChar char="v"/>
            </a:pPr>
            <a:r>
              <a:rPr lang="pl-PL" b="0" i="0" dirty="0" smtClean="0">
                <a:solidFill>
                  <a:schemeClr val="bg1"/>
                </a:solidFill>
                <a:effectLst/>
                <a:latin typeface="Trebuchet MS"/>
              </a:rPr>
              <a:t>Przygotuj się fizycznie przed wyjazdem w góry.</a:t>
            </a:r>
          </a:p>
          <a:p>
            <a:pPr marL="285750" indent="-285750" algn="just">
              <a:lnSpc>
                <a:spcPct val="150000"/>
              </a:lnSpc>
              <a:buFont typeface="Wingdings" pitchFamily="2" charset="2"/>
              <a:buChar char="v"/>
            </a:pPr>
            <a:r>
              <a:rPr lang="pl-PL" b="0" i="0" dirty="0" smtClean="0">
                <a:solidFill>
                  <a:schemeClr val="bg1"/>
                </a:solidFill>
                <a:effectLst/>
                <a:latin typeface="Trebuchet MS"/>
              </a:rPr>
              <a:t> Zasięgnij informacji o masywie górskim, w który się wybierasz (przebieg szlaków i ich stan, warunki panujące w górach, ewentualne zagrożenia).</a:t>
            </a:r>
          </a:p>
          <a:p>
            <a:pPr marL="285750" indent="-285750" algn="just">
              <a:lnSpc>
                <a:spcPct val="150000"/>
              </a:lnSpc>
              <a:buFont typeface="Wingdings" pitchFamily="2" charset="2"/>
              <a:buChar char="v"/>
            </a:pPr>
            <a:r>
              <a:rPr lang="pl-PL" b="0" i="0" dirty="0" smtClean="0">
                <a:solidFill>
                  <a:schemeClr val="bg1"/>
                </a:solidFill>
                <a:effectLst/>
                <a:latin typeface="Trebuchet MS"/>
              </a:rPr>
              <a:t>Planuj trasy stosownie do możliwości i doświadczenia wszystkich uczestników wycieczki.</a:t>
            </a:r>
          </a:p>
          <a:p>
            <a:pPr marL="285750" indent="-285750" algn="just">
              <a:lnSpc>
                <a:spcPct val="150000"/>
              </a:lnSpc>
              <a:buFont typeface="Wingdings" pitchFamily="2" charset="2"/>
              <a:buChar char="v"/>
            </a:pPr>
            <a:r>
              <a:rPr lang="pl-PL" b="0" i="0" dirty="0" smtClean="0">
                <a:solidFill>
                  <a:schemeClr val="bg1"/>
                </a:solidFill>
                <a:effectLst/>
                <a:latin typeface="Trebuchet MS"/>
              </a:rPr>
              <a:t>Przed wyjściem zapoznaj się z aktualnie panującymi warunkami                  i prognozą pogody.                                           </a:t>
            </a:r>
          </a:p>
          <a:p>
            <a:pPr marL="285750" indent="-285750" algn="just">
              <a:lnSpc>
                <a:spcPct val="150000"/>
              </a:lnSpc>
              <a:buFont typeface="Wingdings" pitchFamily="2" charset="2"/>
              <a:buChar char="v"/>
            </a:pPr>
            <a:r>
              <a:rPr lang="pl-PL" b="0" i="0" dirty="0" smtClean="0">
                <a:solidFill>
                  <a:schemeClr val="bg1"/>
                </a:solidFill>
                <a:effectLst/>
                <a:latin typeface="Trebuchet MS"/>
              </a:rPr>
              <a:t>Jeśli to możliwe nie wychodź samotnie w góry, bezpieczniej iść                                            w towarzystwie.</a:t>
            </a:r>
            <a:endParaRPr lang="pl-PL" b="0" i="0" dirty="0">
              <a:solidFill>
                <a:schemeClr val="bg1"/>
              </a:solidFill>
              <a:effectLst/>
              <a:latin typeface="Trebuchet MS"/>
            </a:endParaRPr>
          </a:p>
        </p:txBody>
      </p:sp>
    </p:spTree>
    <p:extLst>
      <p:ext uri="{BB962C8B-B14F-4D97-AF65-F5344CB8AC3E}">
        <p14:creationId xmlns:p14="http://schemas.microsoft.com/office/powerpoint/2010/main" val="269981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755576" y="548680"/>
            <a:ext cx="7848872" cy="5212132"/>
          </a:xfrm>
          <a:prstGeom prst="rect">
            <a:avLst/>
          </a:prstGeom>
        </p:spPr>
        <p:txBody>
          <a:bodyPr wrap="square">
            <a:spAutoFit/>
          </a:bodyPr>
          <a:lstStyle/>
          <a:p>
            <a:r>
              <a:rPr lang="pl-PL" b="0" i="0" dirty="0" smtClean="0">
                <a:solidFill>
                  <a:srgbClr val="29323D"/>
                </a:solidFill>
                <a:effectLst/>
                <a:latin typeface="Trebuchet MS"/>
              </a:rPr>
              <a:t> </a:t>
            </a:r>
            <a:r>
              <a:rPr lang="pl-PL" sz="2400" b="0" i="0" dirty="0" smtClean="0">
                <a:solidFill>
                  <a:schemeClr val="bg1"/>
                </a:solidFill>
                <a:effectLst/>
                <a:latin typeface="Trebuchet MS"/>
              </a:rPr>
              <a:t>Zabierz niezbędny ekwipunek!!!</a:t>
            </a:r>
            <a:br>
              <a:rPr lang="pl-PL" sz="2400" b="0" i="0" dirty="0" smtClean="0">
                <a:solidFill>
                  <a:schemeClr val="bg1"/>
                </a:solidFill>
                <a:effectLst/>
                <a:latin typeface="Trebuchet MS"/>
              </a:rPr>
            </a:br>
            <a:endParaRPr lang="pl-PL" sz="2400" b="0" i="0" dirty="0" smtClean="0">
              <a:solidFill>
                <a:schemeClr val="bg1"/>
              </a:solidFill>
              <a:effectLst/>
              <a:latin typeface="Trebuchet MS"/>
            </a:endParaRPr>
          </a:p>
          <a:p>
            <a:r>
              <a:rPr lang="pl-PL" b="0" i="0" dirty="0" smtClean="0">
                <a:solidFill>
                  <a:schemeClr val="bg1"/>
                </a:solidFill>
                <a:effectLst/>
                <a:latin typeface="Trebuchet MS"/>
              </a:rPr>
              <a:t> </a:t>
            </a:r>
            <a:r>
              <a:rPr lang="pl-PL" b="1" i="0" u="sng" dirty="0" smtClean="0">
                <a:solidFill>
                  <a:srgbClr val="C00000"/>
                </a:solidFill>
                <a:effectLst/>
                <a:latin typeface="Trebuchet MS"/>
              </a:rPr>
              <a:t>Miej zawsze ze sobą:</a:t>
            </a:r>
          </a:p>
          <a:p>
            <a:pPr marL="742950" lvl="1" indent="-285750" algn="just">
              <a:lnSpc>
                <a:spcPct val="150000"/>
              </a:lnSpc>
              <a:buFont typeface="Arial"/>
              <a:buChar char="•"/>
            </a:pPr>
            <a:r>
              <a:rPr lang="pl-PL" b="0" i="0" dirty="0" smtClean="0">
                <a:solidFill>
                  <a:schemeClr val="bg1"/>
                </a:solidFill>
                <a:effectLst/>
                <a:latin typeface="Trebuchet MS"/>
              </a:rPr>
              <a:t>plecak</a:t>
            </a:r>
          </a:p>
          <a:p>
            <a:pPr marL="742950" lvl="1" indent="-285750" algn="just">
              <a:lnSpc>
                <a:spcPct val="150000"/>
              </a:lnSpc>
              <a:buFont typeface="Arial"/>
              <a:buChar char="•"/>
            </a:pPr>
            <a:r>
              <a:rPr lang="pl-PL" b="0" i="0" dirty="0" smtClean="0">
                <a:solidFill>
                  <a:schemeClr val="bg1"/>
                </a:solidFill>
                <a:effectLst/>
                <a:latin typeface="Trebuchet MS"/>
              </a:rPr>
              <a:t>odpowiednie do panujących warunków obuwie</a:t>
            </a:r>
          </a:p>
          <a:p>
            <a:pPr marL="742950" lvl="1" indent="-285750" algn="just">
              <a:lnSpc>
                <a:spcPct val="150000"/>
              </a:lnSpc>
              <a:buFont typeface="Arial"/>
              <a:buChar char="•"/>
            </a:pPr>
            <a:r>
              <a:rPr lang="pl-PL" b="0" i="0" dirty="0" smtClean="0">
                <a:solidFill>
                  <a:schemeClr val="bg1"/>
                </a:solidFill>
                <a:effectLst/>
                <a:latin typeface="Trebuchet MS"/>
              </a:rPr>
              <a:t>ubranie chroniące przed opadami i wiatrem</a:t>
            </a:r>
          </a:p>
          <a:p>
            <a:pPr marL="742950" lvl="1" indent="-285750" algn="just">
              <a:lnSpc>
                <a:spcPct val="150000"/>
              </a:lnSpc>
              <a:buFont typeface="Arial"/>
              <a:buChar char="•"/>
            </a:pPr>
            <a:r>
              <a:rPr lang="pl-PL" b="0" i="0" dirty="0" smtClean="0">
                <a:solidFill>
                  <a:schemeClr val="bg1"/>
                </a:solidFill>
                <a:effectLst/>
                <a:latin typeface="Trebuchet MS"/>
              </a:rPr>
              <a:t>zapasową ciepłą odzież</a:t>
            </a:r>
          </a:p>
          <a:p>
            <a:pPr marL="742950" lvl="1" indent="-285750" algn="just">
              <a:lnSpc>
                <a:spcPct val="150000"/>
              </a:lnSpc>
              <a:buFont typeface="Arial"/>
              <a:buChar char="•"/>
            </a:pPr>
            <a:r>
              <a:rPr lang="pl-PL" b="0" i="0" dirty="0" smtClean="0">
                <a:solidFill>
                  <a:schemeClr val="bg1"/>
                </a:solidFill>
                <a:effectLst/>
                <a:latin typeface="Trebuchet MS"/>
              </a:rPr>
              <a:t>podręczną apteczkę</a:t>
            </a:r>
          </a:p>
          <a:p>
            <a:pPr marL="742950" lvl="1" indent="-285750" algn="just">
              <a:lnSpc>
                <a:spcPct val="150000"/>
              </a:lnSpc>
              <a:buFont typeface="Arial"/>
              <a:buChar char="•"/>
            </a:pPr>
            <a:r>
              <a:rPr lang="pl-PL" b="0" i="0" dirty="0" smtClean="0">
                <a:solidFill>
                  <a:schemeClr val="bg1"/>
                </a:solidFill>
                <a:effectLst/>
                <a:latin typeface="Trebuchet MS"/>
              </a:rPr>
              <a:t>prowiant i napoje</a:t>
            </a:r>
          </a:p>
          <a:p>
            <a:pPr marL="742950" lvl="1" indent="-285750" algn="just">
              <a:lnSpc>
                <a:spcPct val="150000"/>
              </a:lnSpc>
              <a:buFont typeface="Arial"/>
              <a:buChar char="•"/>
            </a:pPr>
            <a:r>
              <a:rPr lang="pl-PL" b="0" i="0" dirty="0" smtClean="0">
                <a:solidFill>
                  <a:schemeClr val="bg1"/>
                </a:solidFill>
                <a:effectLst/>
                <a:latin typeface="Trebuchet MS"/>
              </a:rPr>
              <a:t>mapę i kompas</a:t>
            </a:r>
          </a:p>
          <a:p>
            <a:pPr marL="742950" lvl="1" indent="-285750" algn="just">
              <a:lnSpc>
                <a:spcPct val="150000"/>
              </a:lnSpc>
              <a:buFont typeface="Arial"/>
              <a:buChar char="•"/>
            </a:pPr>
            <a:r>
              <a:rPr lang="pl-PL" b="0" i="0" dirty="0" smtClean="0">
                <a:solidFill>
                  <a:schemeClr val="bg1"/>
                </a:solidFill>
                <a:effectLst/>
                <a:latin typeface="Trebuchet MS"/>
              </a:rPr>
              <a:t>latarkę</a:t>
            </a:r>
          </a:p>
          <a:p>
            <a:pPr marL="742950" lvl="1" indent="-285750">
              <a:lnSpc>
                <a:spcPct val="150000"/>
              </a:lnSpc>
              <a:buFont typeface="Arial"/>
              <a:buChar char="•"/>
            </a:pPr>
            <a:r>
              <a:rPr lang="pl-PL" b="0" i="0" dirty="0" smtClean="0">
                <a:solidFill>
                  <a:schemeClr val="bg1"/>
                </a:solidFill>
                <a:effectLst/>
                <a:latin typeface="Trebuchet MS"/>
              </a:rPr>
              <a:t>telefon komórkowy - z naładowaną baterią i zapisanymi numerami alarmowymi</a:t>
            </a:r>
            <a:endParaRPr lang="pl-PL" b="0" i="0" dirty="0">
              <a:solidFill>
                <a:schemeClr val="bg1"/>
              </a:solidFill>
              <a:effectLst/>
              <a:latin typeface="Trebuchet MS"/>
            </a:endParaRPr>
          </a:p>
        </p:txBody>
      </p:sp>
      <p:pic>
        <p:nvPicPr>
          <p:cNvPr id="4098" name="Picture 2" descr="Kolonia i Obóz Tatrzański Chillout Zakopane 2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852936"/>
            <a:ext cx="2665479" cy="1999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962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b="1" dirty="0">
                <a:solidFill>
                  <a:prstClr val="white"/>
                </a:solidFill>
              </a:rPr>
              <a:t>Numer ratunkowy </a:t>
            </a:r>
            <a:r>
              <a:rPr lang="pl-PL" sz="3200" b="1" dirty="0" smtClean="0">
                <a:solidFill>
                  <a:prstClr val="white"/>
                </a:solidFill>
              </a:rPr>
              <a:t>w górach</a:t>
            </a:r>
            <a:endParaRPr lang="pl-P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060849"/>
            <a:ext cx="5328591"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7143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19336" y="307792"/>
            <a:ext cx="8229600" cy="1143000"/>
          </a:xfrm>
        </p:spPr>
        <p:txBody>
          <a:bodyPr>
            <a:normAutofit fontScale="90000"/>
          </a:bodyPr>
          <a:lstStyle/>
          <a:p>
            <a:pPr>
              <a:lnSpc>
                <a:spcPct val="150000"/>
              </a:lnSpc>
            </a:pPr>
            <a:r>
              <a:rPr lang="pl-PL" sz="3600" dirty="0" smtClean="0">
                <a:solidFill>
                  <a:srgbClr val="FF0000"/>
                </a:solidFill>
              </a:rPr>
              <a:t/>
            </a:r>
            <a:br>
              <a:rPr lang="pl-PL" sz="3600" dirty="0" smtClean="0">
                <a:solidFill>
                  <a:srgbClr val="FF0000"/>
                </a:solidFill>
              </a:rPr>
            </a:br>
            <a:r>
              <a:rPr lang="pl-PL" sz="3600" dirty="0" smtClean="0">
                <a:solidFill>
                  <a:srgbClr val="FF0000"/>
                </a:solidFill>
              </a:rPr>
              <a:t/>
            </a:r>
            <a:br>
              <a:rPr lang="pl-PL" sz="3600" dirty="0" smtClean="0">
                <a:solidFill>
                  <a:srgbClr val="FF0000"/>
                </a:solidFill>
              </a:rPr>
            </a:br>
            <a:r>
              <a:rPr lang="pl-PL" sz="3600" b="1" dirty="0" smtClean="0">
                <a:solidFill>
                  <a:srgbClr val="FF0000"/>
                </a:solidFill>
                <a:latin typeface="Arial Black" pitchFamily="34" charset="0"/>
              </a:rPr>
              <a:t>Jeżeli zdarzy się wypadek</a:t>
            </a:r>
            <a:br>
              <a:rPr lang="pl-PL" sz="3600" b="1" dirty="0" smtClean="0">
                <a:solidFill>
                  <a:srgbClr val="FF0000"/>
                </a:solidFill>
                <a:latin typeface="Arial Black" pitchFamily="34" charset="0"/>
              </a:rPr>
            </a:br>
            <a:r>
              <a:rPr lang="pl-PL" sz="3600" b="1" dirty="0" smtClean="0">
                <a:solidFill>
                  <a:srgbClr val="FF0000"/>
                </a:solidFill>
                <a:latin typeface="Tahoma" pitchFamily="34" charset="0"/>
                <a:ea typeface="Tahoma" pitchFamily="34" charset="0"/>
                <a:cs typeface="Tahoma" pitchFamily="34" charset="0"/>
              </a:rPr>
              <a:t>UDZIEL PIERWSZEJ POMOCY</a:t>
            </a:r>
            <a:br>
              <a:rPr lang="pl-PL" sz="3600" b="1" dirty="0" smtClean="0">
                <a:solidFill>
                  <a:srgbClr val="FF0000"/>
                </a:solidFill>
                <a:latin typeface="Tahoma" pitchFamily="34" charset="0"/>
                <a:ea typeface="Tahoma" pitchFamily="34" charset="0"/>
                <a:cs typeface="Tahoma" pitchFamily="34" charset="0"/>
              </a:rPr>
            </a:br>
            <a:r>
              <a:rPr lang="pl-PL" sz="3600" dirty="0">
                <a:solidFill>
                  <a:srgbClr val="FF0000"/>
                </a:solidFill>
              </a:rPr>
              <a:t/>
            </a:r>
            <a:br>
              <a:rPr lang="pl-PL" sz="3600" dirty="0">
                <a:solidFill>
                  <a:srgbClr val="FF0000"/>
                </a:solidFill>
              </a:rPr>
            </a:br>
            <a:endParaRPr lang="pl-PL" sz="3600" dirty="0">
              <a:solidFill>
                <a:srgbClr val="FF0000"/>
              </a:solidFill>
            </a:endParaRPr>
          </a:p>
        </p:txBody>
      </p:sp>
      <p:pic>
        <p:nvPicPr>
          <p:cNvPr id="3" name="Picture 2" descr="Bezpieczne wakacj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212976"/>
            <a:ext cx="4876800" cy="295232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ierwsza pomoc przedmedyczna- nowa pozycja w ofercie szkoleń rad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4032" y="1772816"/>
            <a:ext cx="3079808" cy="118454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ierwsza Pomo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1916832"/>
            <a:ext cx="3456384" cy="4536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589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899592" y="260648"/>
            <a:ext cx="7848872" cy="7017306"/>
          </a:xfrm>
          <a:prstGeom prst="rect">
            <a:avLst/>
          </a:prstGeom>
        </p:spPr>
        <p:txBody>
          <a:bodyPr wrap="square">
            <a:spAutoFit/>
          </a:bodyPr>
          <a:lstStyle/>
          <a:p>
            <a:pPr algn="ctr">
              <a:lnSpc>
                <a:spcPct val="150000"/>
              </a:lnSpc>
            </a:pPr>
            <a:r>
              <a:rPr lang="pl-PL" sz="2400" b="1" dirty="0" smtClean="0">
                <a:solidFill>
                  <a:schemeClr val="bg1"/>
                </a:solidFill>
                <a:latin typeface="+mj-lt"/>
                <a:cs typeface="Aharoni" pitchFamily="2" charset="-79"/>
              </a:rPr>
              <a:t>ZASADY</a:t>
            </a:r>
            <a:r>
              <a:rPr lang="pl-PL" sz="2400" b="1" dirty="0">
                <a:solidFill>
                  <a:schemeClr val="bg1"/>
                </a:solidFill>
                <a:latin typeface="+mj-lt"/>
                <a:cs typeface="Aharoni" pitchFamily="2" charset="-79"/>
              </a:rPr>
              <a:t>,</a:t>
            </a:r>
            <a:r>
              <a:rPr lang="pl-PL" sz="2400" b="1" dirty="0" smtClean="0">
                <a:solidFill>
                  <a:schemeClr val="bg1"/>
                </a:solidFill>
                <a:latin typeface="+mj-lt"/>
                <a:cs typeface="Aharoni" pitchFamily="2" charset="-79"/>
              </a:rPr>
              <a:t> KTÓRYMI NALEŻY SIĘ KIEROWAĆ, </a:t>
            </a:r>
            <a:br>
              <a:rPr lang="pl-PL" sz="2400" b="1" dirty="0" smtClean="0">
                <a:solidFill>
                  <a:schemeClr val="bg1"/>
                </a:solidFill>
                <a:latin typeface="+mj-lt"/>
                <a:cs typeface="Aharoni" pitchFamily="2" charset="-79"/>
              </a:rPr>
            </a:br>
            <a:r>
              <a:rPr lang="pl-PL" sz="2400" b="1" dirty="0" smtClean="0">
                <a:solidFill>
                  <a:schemeClr val="bg1"/>
                </a:solidFill>
                <a:latin typeface="+mj-lt"/>
                <a:cs typeface="Aharoni" pitchFamily="2" charset="-79"/>
              </a:rPr>
              <a:t>BY NASZE WAKACJE BYŁY BEZPIECZNE:</a:t>
            </a:r>
          </a:p>
          <a:p>
            <a:endParaRPr lang="pl-PL" b="1" dirty="0">
              <a:solidFill>
                <a:schemeClr val="bg1"/>
              </a:solidFill>
            </a:endParaRPr>
          </a:p>
          <a:p>
            <a:pPr algn="just">
              <a:buFont typeface="+mj-lt"/>
              <a:buAutoNum type="arabicPeriod"/>
            </a:pPr>
            <a:r>
              <a:rPr lang="pl-PL" b="0" i="0" dirty="0" smtClean="0">
                <a:solidFill>
                  <a:schemeClr val="bg1"/>
                </a:solidFill>
                <a:effectLst/>
                <a:latin typeface="Noto Serif"/>
              </a:rPr>
              <a:t>Zawsze informuj rodziców, gdzie i z kim przebywasz. Przekaż im także, </a:t>
            </a:r>
            <a:br>
              <a:rPr lang="pl-PL" b="0" i="0" dirty="0" smtClean="0">
                <a:solidFill>
                  <a:schemeClr val="bg1"/>
                </a:solidFill>
                <a:effectLst/>
                <a:latin typeface="Noto Serif"/>
              </a:rPr>
            </a:br>
            <a:r>
              <a:rPr lang="pl-PL" b="0" i="0" dirty="0" smtClean="0">
                <a:solidFill>
                  <a:schemeClr val="bg1"/>
                </a:solidFill>
                <a:effectLst/>
                <a:latin typeface="Noto Serif"/>
              </a:rPr>
              <a:t>   o której godzinie zamierzasz wrócić.</a:t>
            </a:r>
          </a:p>
          <a:p>
            <a:endParaRPr lang="pl-PL" b="0" i="0" dirty="0" smtClean="0">
              <a:solidFill>
                <a:schemeClr val="bg1"/>
              </a:solidFill>
              <a:effectLst/>
              <a:latin typeface="Noto Serif"/>
            </a:endParaRPr>
          </a:p>
          <a:p>
            <a:r>
              <a:rPr lang="pl-PL" b="0" i="0" dirty="0" smtClean="0">
                <a:solidFill>
                  <a:schemeClr val="bg1"/>
                </a:solidFill>
                <a:effectLst/>
                <a:latin typeface="Noto Serif"/>
              </a:rPr>
              <a:t>2.Noś ze sobą numer telefonu do rodziców.</a:t>
            </a:r>
          </a:p>
          <a:p>
            <a:pPr>
              <a:buFont typeface="+mj-lt"/>
              <a:buAutoNum type="arabicPeriod"/>
            </a:pPr>
            <a:endParaRPr lang="pl-PL" b="0" i="0" dirty="0" smtClean="0">
              <a:solidFill>
                <a:schemeClr val="bg1"/>
              </a:solidFill>
              <a:effectLst/>
              <a:latin typeface="Noto Serif"/>
            </a:endParaRPr>
          </a:p>
          <a:p>
            <a:r>
              <a:rPr lang="pl-PL" b="0" i="0" dirty="0" smtClean="0">
                <a:solidFill>
                  <a:schemeClr val="bg1"/>
                </a:solidFill>
                <a:effectLst/>
                <a:latin typeface="Noto Serif"/>
              </a:rPr>
              <a:t>3.Pamiętaj o zasadach bezpiecznego przechodzenia przez jezdnię –   </a:t>
            </a:r>
          </a:p>
          <a:p>
            <a:r>
              <a:rPr lang="pl-PL" dirty="0">
                <a:solidFill>
                  <a:schemeClr val="bg1"/>
                </a:solidFill>
                <a:latin typeface="Noto Serif"/>
              </a:rPr>
              <a:t> </a:t>
            </a:r>
            <a:r>
              <a:rPr lang="pl-PL" dirty="0" smtClean="0">
                <a:solidFill>
                  <a:schemeClr val="bg1"/>
                </a:solidFill>
                <a:latin typeface="Noto Serif"/>
              </a:rPr>
              <a:t>  </a:t>
            </a:r>
            <a:r>
              <a:rPr lang="pl-PL" b="0" i="0" dirty="0" smtClean="0">
                <a:solidFill>
                  <a:schemeClr val="bg1"/>
                </a:solidFill>
                <a:effectLst/>
                <a:latin typeface="Noto Serif"/>
              </a:rPr>
              <a:t>przechodź na pasach dla pieszych i na zielonym świetle.</a:t>
            </a:r>
          </a:p>
          <a:p>
            <a:pPr>
              <a:buFont typeface="+mj-lt"/>
              <a:buAutoNum type="arabicPeriod"/>
            </a:pPr>
            <a:endParaRPr lang="pl-PL" b="0" i="0" dirty="0" smtClean="0">
              <a:solidFill>
                <a:schemeClr val="bg1"/>
              </a:solidFill>
              <a:effectLst/>
              <a:latin typeface="Noto Serif"/>
            </a:endParaRPr>
          </a:p>
          <a:p>
            <a:r>
              <a:rPr lang="pl-PL" b="0" i="0" dirty="0" smtClean="0">
                <a:solidFill>
                  <a:schemeClr val="bg1"/>
                </a:solidFill>
                <a:effectLst/>
                <a:latin typeface="Noto Serif"/>
              </a:rPr>
              <a:t>4,Do zabawy wybieraj zawsze miejsca oddalone od jezdni.</a:t>
            </a:r>
          </a:p>
          <a:p>
            <a:pPr>
              <a:buFont typeface="+mj-lt"/>
              <a:buAutoNum type="arabicPeriod"/>
            </a:pPr>
            <a:endParaRPr lang="pl-PL" b="0" i="0" dirty="0" smtClean="0">
              <a:solidFill>
                <a:schemeClr val="bg1"/>
              </a:solidFill>
              <a:effectLst/>
              <a:latin typeface="Noto Serif"/>
            </a:endParaRPr>
          </a:p>
          <a:p>
            <a:r>
              <a:rPr lang="pl-PL" b="0" i="0" dirty="0" smtClean="0">
                <a:solidFill>
                  <a:schemeClr val="bg1"/>
                </a:solidFill>
                <a:effectLst/>
                <a:latin typeface="Noto Serif"/>
              </a:rPr>
              <a:t>5.Zawsze zapinaj pasy w samochodzie.</a:t>
            </a:r>
          </a:p>
          <a:p>
            <a:pPr>
              <a:buFont typeface="+mj-lt"/>
              <a:buAutoNum type="arabicPeriod"/>
            </a:pPr>
            <a:endParaRPr lang="pl-PL" b="0" i="0" dirty="0" smtClean="0">
              <a:solidFill>
                <a:schemeClr val="bg1"/>
              </a:solidFill>
              <a:effectLst/>
              <a:latin typeface="Noto Serif"/>
            </a:endParaRPr>
          </a:p>
          <a:p>
            <a:r>
              <a:rPr lang="pl-PL" b="0" i="0" dirty="0" smtClean="0">
                <a:solidFill>
                  <a:schemeClr val="bg1"/>
                </a:solidFill>
                <a:effectLst/>
                <a:latin typeface="Noto Serif"/>
              </a:rPr>
              <a:t>6.Nie rozmawiaj z obcymi.</a:t>
            </a:r>
          </a:p>
          <a:p>
            <a:pPr>
              <a:buFont typeface="+mj-lt"/>
              <a:buAutoNum type="arabicPeriod"/>
            </a:pPr>
            <a:endParaRPr lang="pl-PL" b="0" i="0" dirty="0" smtClean="0">
              <a:solidFill>
                <a:schemeClr val="bg1"/>
              </a:solidFill>
              <a:effectLst/>
              <a:latin typeface="Noto Serif"/>
            </a:endParaRPr>
          </a:p>
          <a:p>
            <a:r>
              <a:rPr lang="pl-PL" b="0" i="0" dirty="0" smtClean="0">
                <a:solidFill>
                  <a:schemeClr val="bg1"/>
                </a:solidFill>
                <a:effectLst/>
                <a:latin typeface="Noto Serif"/>
              </a:rPr>
              <a:t>7.Poinformuj rodziców, gdyby ktoś Cię zaczepiał.</a:t>
            </a:r>
          </a:p>
          <a:p>
            <a:r>
              <a:rPr lang="pl-PL" b="0" i="0" dirty="0" smtClean="0">
                <a:solidFill>
                  <a:schemeClr val="bg1"/>
                </a:solidFill>
                <a:effectLst/>
                <a:latin typeface="Noto Serif"/>
              </a:rPr>
              <a:t>.</a:t>
            </a:r>
          </a:p>
          <a:p>
            <a:r>
              <a:rPr lang="pl-PL" b="0" i="0" dirty="0" smtClean="0">
                <a:solidFill>
                  <a:schemeClr val="bg1"/>
                </a:solidFill>
                <a:effectLst/>
                <a:latin typeface="Noto Serif"/>
              </a:rPr>
              <a:t>8.Nie oddalaj się z nieznajomymi, nie wsiadaj z nimi do samochodu.</a:t>
            </a:r>
          </a:p>
          <a:p>
            <a:pPr>
              <a:buFont typeface="+mj-lt"/>
              <a:buAutoNum type="arabicPeriod"/>
            </a:pPr>
            <a:endParaRPr lang="pl-PL" b="0" i="0" dirty="0" smtClean="0">
              <a:solidFill>
                <a:schemeClr val="bg1"/>
              </a:solidFill>
              <a:effectLst/>
              <a:latin typeface="Noto Serif"/>
            </a:endParaRPr>
          </a:p>
          <a:p>
            <a:endParaRPr lang="pl-PL" b="0" i="0" dirty="0" smtClean="0">
              <a:solidFill>
                <a:schemeClr val="bg1"/>
              </a:solidFill>
              <a:effectLst/>
              <a:latin typeface="Noto Serif"/>
            </a:endParaRPr>
          </a:p>
          <a:p>
            <a:endParaRPr lang="pl-PL" b="1" dirty="0">
              <a:solidFill>
                <a:schemeClr val="bg1"/>
              </a:solidFill>
            </a:endParaRPr>
          </a:p>
        </p:txBody>
      </p:sp>
    </p:spTree>
    <p:extLst>
      <p:ext uri="{BB962C8B-B14F-4D97-AF65-F5344CB8AC3E}">
        <p14:creationId xmlns:p14="http://schemas.microsoft.com/office/powerpoint/2010/main" val="1023598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899592" y="404664"/>
            <a:ext cx="7488832" cy="4524315"/>
          </a:xfrm>
          <a:prstGeom prst="rect">
            <a:avLst/>
          </a:prstGeom>
        </p:spPr>
        <p:txBody>
          <a:bodyPr wrap="square">
            <a:spAutoFit/>
          </a:bodyPr>
          <a:lstStyle/>
          <a:p>
            <a:pPr algn="ctr">
              <a:lnSpc>
                <a:spcPct val="150000"/>
              </a:lnSpc>
            </a:pPr>
            <a:r>
              <a:rPr lang="pl-PL" sz="2400" b="1" i="0" dirty="0" smtClean="0">
                <a:solidFill>
                  <a:schemeClr val="bg1"/>
                </a:solidFill>
                <a:effectLst/>
                <a:latin typeface="Montserrat"/>
              </a:rPr>
              <a:t>JAK NA WAKACJACH CHRONIĆ </a:t>
            </a:r>
            <a:br>
              <a:rPr lang="pl-PL" sz="2400" b="1" i="0" dirty="0" smtClean="0">
                <a:solidFill>
                  <a:schemeClr val="bg1"/>
                </a:solidFill>
                <a:effectLst/>
                <a:latin typeface="Montserrat"/>
              </a:rPr>
            </a:br>
            <a:r>
              <a:rPr lang="pl-PL" sz="2400" b="1" i="0" dirty="0" smtClean="0">
                <a:solidFill>
                  <a:schemeClr val="bg1"/>
                </a:solidFill>
                <a:effectLst/>
                <a:latin typeface="Montserrat"/>
              </a:rPr>
              <a:t>SIĘ  PRZED KORONAWIRUSEM</a:t>
            </a:r>
          </a:p>
          <a:p>
            <a:endParaRPr lang="pl-PL" b="1" i="0" dirty="0" smtClean="0">
              <a:solidFill>
                <a:schemeClr val="bg1"/>
              </a:solidFill>
              <a:effectLst/>
              <a:latin typeface="Montserrat"/>
            </a:endParaRPr>
          </a:p>
          <a:p>
            <a:pPr algn="just">
              <a:lnSpc>
                <a:spcPct val="150000"/>
              </a:lnSpc>
            </a:pPr>
            <a:r>
              <a:rPr lang="pl-PL" i="0" dirty="0" smtClean="0">
                <a:solidFill>
                  <a:schemeClr val="bg1"/>
                </a:solidFill>
                <a:effectLst/>
                <a:latin typeface="Montserrat"/>
              </a:rPr>
              <a:t> 	</a:t>
            </a:r>
            <a:r>
              <a:rPr lang="pl-PL" b="1" i="0" dirty="0" smtClean="0">
                <a:solidFill>
                  <a:schemeClr val="bg1"/>
                </a:solidFill>
                <a:effectLst/>
                <a:latin typeface="Montserrat"/>
              </a:rPr>
              <a:t>Stosowanie się do powszechnie znanych zasad higieny </a:t>
            </a:r>
            <a:br>
              <a:rPr lang="pl-PL" b="1" i="0" dirty="0" smtClean="0">
                <a:solidFill>
                  <a:schemeClr val="bg1"/>
                </a:solidFill>
                <a:effectLst/>
                <a:latin typeface="Montserrat"/>
              </a:rPr>
            </a:br>
            <a:r>
              <a:rPr lang="pl-PL" b="1" i="0" dirty="0" smtClean="0">
                <a:solidFill>
                  <a:schemeClr val="bg1"/>
                </a:solidFill>
                <a:effectLst/>
                <a:latin typeface="Montserrat"/>
              </a:rPr>
              <a:t>to podstawowe zachowanie chroniące przed wirusami - w tym także przed koronawirusem. </a:t>
            </a:r>
          </a:p>
          <a:p>
            <a:pPr algn="just">
              <a:lnSpc>
                <a:spcPct val="150000"/>
              </a:lnSpc>
            </a:pPr>
            <a:r>
              <a:rPr lang="pl-PL" b="1" i="0" dirty="0" smtClean="0">
                <a:solidFill>
                  <a:schemeClr val="bg1"/>
                </a:solidFill>
                <a:effectLst/>
                <a:latin typeface="Montserrat"/>
              </a:rPr>
              <a:t>	Jak podaje Instytut Polska Akademia Nauk, </a:t>
            </a:r>
            <a:r>
              <a:rPr lang="pl-PL" b="1" i="0" dirty="0" err="1" smtClean="0">
                <a:solidFill>
                  <a:schemeClr val="bg1"/>
                </a:solidFill>
                <a:effectLst/>
                <a:latin typeface="Montserrat"/>
              </a:rPr>
              <a:t>koronawirusy</a:t>
            </a:r>
            <a:r>
              <a:rPr lang="pl-PL" b="1" i="0" dirty="0" smtClean="0">
                <a:solidFill>
                  <a:schemeClr val="bg1"/>
                </a:solidFill>
                <a:effectLst/>
                <a:latin typeface="Montserrat"/>
              </a:rPr>
              <a:t> </a:t>
            </a:r>
            <a:br>
              <a:rPr lang="pl-PL" b="1" i="0" dirty="0" smtClean="0">
                <a:solidFill>
                  <a:schemeClr val="bg1"/>
                </a:solidFill>
                <a:effectLst/>
                <a:latin typeface="Montserrat"/>
              </a:rPr>
            </a:br>
            <a:r>
              <a:rPr lang="pl-PL" b="1" i="0" dirty="0" smtClean="0">
                <a:solidFill>
                  <a:schemeClr val="bg1"/>
                </a:solidFill>
                <a:effectLst/>
                <a:latin typeface="Montserrat"/>
              </a:rPr>
              <a:t>są wrażliwe na podstawowe środki dezynfekcyjne i wysoką temperaturę.</a:t>
            </a:r>
          </a:p>
          <a:p>
            <a:endParaRPr lang="pl-PL" b="0" i="0" dirty="0" smtClean="0">
              <a:solidFill>
                <a:schemeClr val="bg1"/>
              </a:solidFill>
              <a:effectLst/>
              <a:latin typeface="Montserrat"/>
            </a:endParaRPr>
          </a:p>
          <a:p>
            <a:endParaRPr lang="pl-PL" b="0" i="0" dirty="0" smtClean="0">
              <a:solidFill>
                <a:schemeClr val="bg1"/>
              </a:solidFill>
              <a:effectLst/>
              <a:latin typeface="Montserrat"/>
            </a:endParaRPr>
          </a:p>
        </p:txBody>
      </p:sp>
      <p:pic>
        <p:nvPicPr>
          <p:cNvPr id="922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4365104"/>
            <a:ext cx="2736304" cy="2206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descr="Aktualności i porady ze strony HigienaSerwis.pl - Zasad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4365104"/>
            <a:ext cx="2562225" cy="179070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Koronawirus — Komenda Powiatowa Państwowej Straży Pożarnej w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52" y="420172"/>
            <a:ext cx="2115033" cy="1412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402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611560" y="1997839"/>
            <a:ext cx="7920880" cy="369332"/>
          </a:xfrm>
          <a:prstGeom prst="rect">
            <a:avLst/>
          </a:prstGeom>
        </p:spPr>
        <p:txBody>
          <a:bodyPr wrap="square">
            <a:spAutoFit/>
          </a:bodyPr>
          <a:lstStyle/>
          <a:p>
            <a:r>
              <a:rPr lang="pl-PL" b="0" i="0" dirty="0" smtClean="0">
                <a:solidFill>
                  <a:srgbClr val="212121"/>
                </a:solidFill>
                <a:effectLst/>
                <a:latin typeface="Montserrat"/>
              </a:rPr>
              <a:t> </a:t>
            </a:r>
            <a:endParaRPr lang="pl-PL" dirty="0"/>
          </a:p>
        </p:txBody>
      </p:sp>
      <p:sp>
        <p:nvSpPr>
          <p:cNvPr id="3" name="Prostokąt 2"/>
          <p:cNvSpPr/>
          <p:nvPr/>
        </p:nvSpPr>
        <p:spPr>
          <a:xfrm>
            <a:off x="827584" y="404664"/>
            <a:ext cx="7704856" cy="5432256"/>
          </a:xfrm>
          <a:prstGeom prst="rect">
            <a:avLst/>
          </a:prstGeom>
        </p:spPr>
        <p:txBody>
          <a:bodyPr wrap="square">
            <a:spAutoFit/>
          </a:bodyPr>
          <a:lstStyle/>
          <a:p>
            <a:r>
              <a:rPr lang="pl-PL" sz="3200" b="1" i="0" cap="all" dirty="0" smtClean="0">
                <a:solidFill>
                  <a:schemeClr val="bg1"/>
                </a:solidFill>
                <a:effectLst/>
                <a:latin typeface="+mj-lt"/>
              </a:rPr>
              <a:t>PODSTAWOWE ZASADY HIGIENY</a:t>
            </a:r>
            <a:r>
              <a:rPr lang="pl-PL" b="1" i="0" cap="all" dirty="0" smtClean="0">
                <a:solidFill>
                  <a:schemeClr val="bg1"/>
                </a:solidFill>
                <a:effectLst/>
                <a:latin typeface="Montserrat"/>
              </a:rPr>
              <a:t>:</a:t>
            </a:r>
          </a:p>
          <a:p>
            <a:endParaRPr lang="pl-PL" b="1" i="0" cap="all" dirty="0" smtClean="0">
              <a:solidFill>
                <a:schemeClr val="bg1"/>
              </a:solidFill>
              <a:effectLst/>
              <a:latin typeface="Montserrat"/>
            </a:endParaRPr>
          </a:p>
          <a:p>
            <a:pPr marL="285750" indent="-285750" algn="just">
              <a:lnSpc>
                <a:spcPct val="150000"/>
              </a:lnSpc>
              <a:buFont typeface="Wingdings" pitchFamily="2" charset="2"/>
              <a:buChar char="v"/>
            </a:pPr>
            <a:r>
              <a:rPr lang="pl-PL" b="0" i="0" dirty="0" smtClean="0">
                <a:solidFill>
                  <a:schemeClr val="bg1"/>
                </a:solidFill>
                <a:effectLst/>
                <a:latin typeface="Montserrat"/>
              </a:rPr>
              <a:t>Częste </a:t>
            </a:r>
            <a:r>
              <a:rPr lang="pl-PL" b="1" i="0" dirty="0" smtClean="0">
                <a:solidFill>
                  <a:schemeClr val="bg1"/>
                </a:solidFill>
                <a:effectLst/>
                <a:latin typeface="Montserrat"/>
              </a:rPr>
              <a:t>mycie rąk</a:t>
            </a:r>
            <a:r>
              <a:rPr lang="pl-PL" b="0" i="0" dirty="0" smtClean="0">
                <a:solidFill>
                  <a:schemeClr val="bg1"/>
                </a:solidFill>
                <a:effectLst/>
                <a:latin typeface="Montserrat"/>
              </a:rPr>
              <a:t> (koniecznie wodą z mydłem).</a:t>
            </a:r>
          </a:p>
          <a:p>
            <a:pPr marL="285750" indent="-285750" algn="just">
              <a:lnSpc>
                <a:spcPct val="150000"/>
              </a:lnSpc>
              <a:buFont typeface="Wingdings" pitchFamily="2" charset="2"/>
              <a:buChar char="v"/>
            </a:pPr>
            <a:r>
              <a:rPr lang="pl-PL" b="0" i="0" dirty="0" smtClean="0">
                <a:solidFill>
                  <a:schemeClr val="bg1"/>
                </a:solidFill>
                <a:effectLst/>
                <a:latin typeface="Montserrat"/>
              </a:rPr>
              <a:t>Unikanie dotykania rękami twarzy (oczu, nosa, ust).Warto na to zwrócić uwagę - często robimy to mimowolnie, nieświadomie.</a:t>
            </a:r>
          </a:p>
          <a:p>
            <a:pPr marL="285750" indent="-285750" algn="just">
              <a:lnSpc>
                <a:spcPct val="150000"/>
              </a:lnSpc>
              <a:buFont typeface="Wingdings" pitchFamily="2" charset="2"/>
              <a:buChar char="v"/>
            </a:pPr>
            <a:r>
              <a:rPr lang="pl-PL" b="0" i="0" dirty="0" smtClean="0">
                <a:solidFill>
                  <a:schemeClr val="bg1"/>
                </a:solidFill>
                <a:effectLst/>
                <a:latin typeface="Montserrat"/>
              </a:rPr>
              <a:t>Podczas kaszlu i kichania zakryj usta i nos zgiętym łokciem lub chusteczką – natychmiast wyrzuć chusteczkę do zamkniętego kosza</a:t>
            </a:r>
            <a:br>
              <a:rPr lang="pl-PL" b="0" i="0" dirty="0" smtClean="0">
                <a:solidFill>
                  <a:schemeClr val="bg1"/>
                </a:solidFill>
                <a:effectLst/>
                <a:latin typeface="Montserrat"/>
              </a:rPr>
            </a:br>
            <a:r>
              <a:rPr lang="pl-PL" b="0" i="0" dirty="0" smtClean="0">
                <a:solidFill>
                  <a:schemeClr val="bg1"/>
                </a:solidFill>
                <a:effectLst/>
                <a:latin typeface="Montserrat"/>
              </a:rPr>
              <a:t>i umyj ręce używając mydła i wody, a jeśli nie masz do nich dostępu wykorzystaj płyn lub </a:t>
            </a:r>
            <a:r>
              <a:rPr lang="pl-PL" b="1" i="0" dirty="0" smtClean="0">
                <a:solidFill>
                  <a:schemeClr val="bg1"/>
                </a:solidFill>
                <a:effectLst/>
                <a:latin typeface="Montserrat"/>
              </a:rPr>
              <a:t>żel antybakteryjny do rąk</a:t>
            </a:r>
            <a:r>
              <a:rPr lang="pl-PL" b="0" i="0" dirty="0" smtClean="0">
                <a:solidFill>
                  <a:schemeClr val="bg1"/>
                </a:solidFill>
                <a:effectLst/>
                <a:latin typeface="Montserrat"/>
              </a:rPr>
              <a:t> na bazie alkoholu (min. 60%).</a:t>
            </a:r>
          </a:p>
          <a:p>
            <a:pPr marL="285750" indent="-285750" algn="just">
              <a:lnSpc>
                <a:spcPct val="150000"/>
              </a:lnSpc>
              <a:buFont typeface="Wingdings" pitchFamily="2" charset="2"/>
              <a:buChar char="v"/>
            </a:pPr>
            <a:r>
              <a:rPr lang="pl-PL" b="0" i="0" dirty="0" smtClean="0">
                <a:solidFill>
                  <a:schemeClr val="bg1"/>
                </a:solidFill>
                <a:effectLst/>
                <a:latin typeface="Montserrat"/>
              </a:rPr>
              <a:t>Zachowaj co najmniej 2 metry odległości między sobą a innymi ludźmi, szczególnie tymi, którzy kaszlą, kichają i mają gorączkę.</a:t>
            </a:r>
            <a:endParaRPr lang="pl-PL" dirty="0">
              <a:solidFill>
                <a:schemeClr val="bg1"/>
              </a:solidFill>
              <a:latin typeface="Montserrat"/>
            </a:endParaRPr>
          </a:p>
          <a:p>
            <a:pPr marL="285750" indent="-285750" algn="just">
              <a:lnSpc>
                <a:spcPct val="150000"/>
              </a:lnSpc>
              <a:buFont typeface="Wingdings" pitchFamily="2" charset="2"/>
              <a:buChar char="v"/>
            </a:pPr>
            <a:r>
              <a:rPr lang="pl-PL" b="0" i="0" dirty="0" smtClean="0">
                <a:solidFill>
                  <a:schemeClr val="bg1"/>
                </a:solidFill>
                <a:effectLst/>
                <a:latin typeface="Montserrat"/>
              </a:rPr>
              <a:t> W pomieszczeniach zamkniętych ( sklep, kościół itp. )  noś maseczkę.</a:t>
            </a:r>
            <a:endParaRPr lang="pl-PL" b="0" i="0" dirty="0">
              <a:solidFill>
                <a:schemeClr val="bg1"/>
              </a:solidFill>
              <a:effectLst/>
              <a:latin typeface="Montserrat"/>
            </a:endParaRPr>
          </a:p>
        </p:txBody>
      </p:sp>
    </p:spTree>
    <p:extLst>
      <p:ext uri="{BB962C8B-B14F-4D97-AF65-F5344CB8AC3E}">
        <p14:creationId xmlns:p14="http://schemas.microsoft.com/office/powerpoint/2010/main" val="100526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ak myć ręce? Instrukcja mycia rąk - G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32656"/>
            <a:ext cx="6336704"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300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836712"/>
            <a:ext cx="5904656" cy="51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8048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P1 Czer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6467" y="1628800"/>
            <a:ext cx="4876799" cy="4876801"/>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Strona edukacyjna PSSE w Świebodzinie - Bezpieczne wakacj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6467" y="-95225"/>
            <a:ext cx="4876800"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693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3200" b="1" dirty="0" smtClean="0">
                <a:solidFill>
                  <a:schemeClr val="bg1"/>
                </a:solidFill>
              </a:rPr>
              <a:t/>
            </a:r>
            <a:br>
              <a:rPr lang="pl-PL" sz="3200" b="1" dirty="0" smtClean="0">
                <a:solidFill>
                  <a:schemeClr val="bg1"/>
                </a:solidFill>
              </a:rPr>
            </a:br>
            <a:r>
              <a:rPr lang="pl-PL" sz="3200" b="1" dirty="0">
                <a:solidFill>
                  <a:schemeClr val="bg1"/>
                </a:solidFill>
              </a:rPr>
              <a:t/>
            </a:r>
            <a:br>
              <a:rPr lang="pl-PL" sz="3200" b="1" dirty="0">
                <a:solidFill>
                  <a:schemeClr val="bg1"/>
                </a:solidFill>
              </a:rPr>
            </a:br>
            <a:r>
              <a:rPr lang="pl-PL" sz="3200" b="1" dirty="0" smtClean="0">
                <a:solidFill>
                  <a:schemeClr val="bg1"/>
                </a:solidFill>
              </a:rPr>
              <a:t>ŻYCZYMY RADOSNYCH</a:t>
            </a:r>
            <a:br>
              <a:rPr lang="pl-PL" sz="3200" b="1" dirty="0" smtClean="0">
                <a:solidFill>
                  <a:schemeClr val="bg1"/>
                </a:solidFill>
              </a:rPr>
            </a:br>
            <a:r>
              <a:rPr lang="pl-PL" sz="3200" b="1" dirty="0" smtClean="0">
                <a:solidFill>
                  <a:schemeClr val="bg1"/>
                </a:solidFill>
              </a:rPr>
              <a:t> I BEZPIECZNYCH WAKACJI</a:t>
            </a:r>
            <a:r>
              <a:rPr lang="pl-PL" sz="3200" b="1" dirty="0">
                <a:solidFill>
                  <a:schemeClr val="bg1"/>
                </a:solidFill>
              </a:rPr>
              <a:t/>
            </a:r>
            <a:br>
              <a:rPr lang="pl-PL" sz="3200" b="1" dirty="0">
                <a:solidFill>
                  <a:schemeClr val="bg1"/>
                </a:solidFill>
              </a:rPr>
            </a:br>
            <a:endParaRPr lang="pl-PL" sz="3200" b="1" dirty="0">
              <a:solidFill>
                <a:schemeClr val="bg1"/>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988840"/>
            <a:ext cx="6696744"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0321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980728"/>
            <a:ext cx="6984775"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269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899592" y="260648"/>
            <a:ext cx="7435374" cy="6186309"/>
          </a:xfrm>
          <a:prstGeom prst="rect">
            <a:avLst/>
          </a:prstGeom>
        </p:spPr>
        <p:txBody>
          <a:bodyPr wrap="square">
            <a:spAutoFit/>
          </a:bodyPr>
          <a:lstStyle/>
          <a:p>
            <a:pPr algn="just"/>
            <a:r>
              <a:rPr lang="pl-PL" b="0" i="0" dirty="0" smtClean="0">
                <a:solidFill>
                  <a:schemeClr val="bg1"/>
                </a:solidFill>
                <a:effectLst/>
                <a:latin typeface="Noto Serif"/>
              </a:rPr>
              <a:t>  9.Nie bierz słodyczy ani innych prezentów od obcych.</a:t>
            </a:r>
          </a:p>
          <a:p>
            <a:pPr>
              <a:buFont typeface="+mj-lt"/>
              <a:buAutoNum type="arabicPeriod"/>
            </a:pPr>
            <a:endParaRPr lang="pl-PL" b="0" i="0" dirty="0" smtClean="0">
              <a:solidFill>
                <a:schemeClr val="bg1"/>
              </a:solidFill>
              <a:effectLst/>
              <a:latin typeface="Noto Serif"/>
            </a:endParaRPr>
          </a:p>
          <a:p>
            <a:pPr algn="just"/>
            <a:r>
              <a:rPr lang="pl-PL" dirty="0" smtClean="0">
                <a:solidFill>
                  <a:schemeClr val="bg1"/>
                </a:solidFill>
                <a:latin typeface="Noto Serif"/>
              </a:rPr>
              <a:t>10.</a:t>
            </a:r>
            <a:r>
              <a:rPr lang="pl-PL" b="0" i="0" dirty="0" smtClean="0">
                <a:solidFill>
                  <a:schemeClr val="bg1"/>
                </a:solidFill>
                <a:effectLst/>
                <a:latin typeface="Noto Serif"/>
              </a:rPr>
              <a:t>Pamiętaj o numerach alarmowych. W razie potrzeby dzwoń</a:t>
            </a:r>
            <a:r>
              <a:rPr lang="pl-PL" dirty="0">
                <a:solidFill>
                  <a:schemeClr val="bg1"/>
                </a:solidFill>
                <a:latin typeface="Noto Serif"/>
              </a:rPr>
              <a:t> </a:t>
            </a:r>
            <a:r>
              <a:rPr lang="pl-PL" b="0" i="0" dirty="0" smtClean="0">
                <a:solidFill>
                  <a:schemeClr val="bg1"/>
                </a:solidFill>
                <a:effectLst/>
                <a:latin typeface="Noto Serif"/>
              </a:rPr>
              <a:t>i wezwij</a:t>
            </a:r>
            <a:br>
              <a:rPr lang="pl-PL" b="0" i="0" dirty="0" smtClean="0">
                <a:solidFill>
                  <a:schemeClr val="bg1"/>
                </a:solidFill>
                <a:effectLst/>
                <a:latin typeface="Noto Serif"/>
              </a:rPr>
            </a:br>
            <a:r>
              <a:rPr lang="pl-PL" b="0" i="0" dirty="0" smtClean="0">
                <a:solidFill>
                  <a:schemeClr val="bg1"/>
                </a:solidFill>
                <a:effectLst/>
                <a:latin typeface="Noto Serif"/>
              </a:rPr>
              <a:t>     pomoc.</a:t>
            </a:r>
          </a:p>
          <a:p>
            <a:pPr>
              <a:buFont typeface="+mj-lt"/>
              <a:buAutoNum type="arabicPeriod"/>
            </a:pPr>
            <a:endParaRPr lang="pl-PL" b="0" i="0" dirty="0" smtClean="0">
              <a:solidFill>
                <a:schemeClr val="bg1"/>
              </a:solidFill>
              <a:effectLst/>
              <a:latin typeface="Noto Serif"/>
            </a:endParaRPr>
          </a:p>
          <a:p>
            <a:r>
              <a:rPr lang="pl-PL" b="0" i="0" dirty="0" smtClean="0">
                <a:solidFill>
                  <a:schemeClr val="bg1"/>
                </a:solidFill>
                <a:effectLst/>
                <a:latin typeface="Noto Serif"/>
              </a:rPr>
              <a:t>11.Kąp się tylko w miejscach do tego przeznaczonych, na strzeżonych</a:t>
            </a:r>
            <a:br>
              <a:rPr lang="pl-PL" b="0" i="0" dirty="0" smtClean="0">
                <a:solidFill>
                  <a:schemeClr val="bg1"/>
                </a:solidFill>
                <a:effectLst/>
                <a:latin typeface="Noto Serif"/>
              </a:rPr>
            </a:br>
            <a:r>
              <a:rPr lang="pl-PL" b="0" i="0" dirty="0" smtClean="0">
                <a:solidFill>
                  <a:schemeClr val="bg1"/>
                </a:solidFill>
                <a:effectLst/>
                <a:latin typeface="Noto Serif"/>
              </a:rPr>
              <a:t>     i bezpiecznych kąpieliskach.</a:t>
            </a:r>
          </a:p>
          <a:p>
            <a:pPr>
              <a:buFont typeface="+mj-lt"/>
              <a:buAutoNum type="arabicPeriod"/>
            </a:pPr>
            <a:endParaRPr lang="pl-PL" b="0" i="0" dirty="0" smtClean="0">
              <a:solidFill>
                <a:schemeClr val="bg1"/>
              </a:solidFill>
              <a:effectLst/>
              <a:latin typeface="Noto Serif"/>
            </a:endParaRPr>
          </a:p>
          <a:p>
            <a:r>
              <a:rPr lang="pl-PL" b="0" i="0" dirty="0" smtClean="0">
                <a:solidFill>
                  <a:schemeClr val="bg1"/>
                </a:solidFill>
                <a:effectLst/>
                <a:latin typeface="Noto Serif"/>
              </a:rPr>
              <a:t>12.Nie wchodź do wody bez opieki osoby dorosłej.</a:t>
            </a:r>
          </a:p>
          <a:p>
            <a:pPr>
              <a:buFont typeface="+mj-lt"/>
              <a:buAutoNum type="arabicPeriod"/>
            </a:pPr>
            <a:endParaRPr lang="pl-PL" b="0" i="0" dirty="0" smtClean="0">
              <a:solidFill>
                <a:schemeClr val="bg1"/>
              </a:solidFill>
              <a:effectLst/>
              <a:latin typeface="Noto Serif"/>
            </a:endParaRPr>
          </a:p>
          <a:p>
            <a:r>
              <a:rPr lang="pl-PL" b="0" i="0" dirty="0" smtClean="0">
                <a:solidFill>
                  <a:schemeClr val="bg1"/>
                </a:solidFill>
                <a:effectLst/>
                <a:latin typeface="Noto Serif"/>
              </a:rPr>
              <a:t>13.Nie pływaj w czasie burzy, mgły, gdy wieje porywisty wiatr.</a:t>
            </a:r>
          </a:p>
          <a:p>
            <a:pPr>
              <a:buFont typeface="+mj-lt"/>
              <a:buAutoNum type="arabicPeriod"/>
            </a:pPr>
            <a:endParaRPr lang="pl-PL" b="0" i="0" dirty="0" smtClean="0">
              <a:solidFill>
                <a:schemeClr val="bg1"/>
              </a:solidFill>
              <a:effectLst/>
              <a:latin typeface="Noto Serif"/>
            </a:endParaRPr>
          </a:p>
          <a:p>
            <a:pPr algn="just"/>
            <a:r>
              <a:rPr lang="pl-PL" b="0" i="0" dirty="0" smtClean="0">
                <a:solidFill>
                  <a:schemeClr val="bg1"/>
                </a:solidFill>
                <a:effectLst/>
                <a:latin typeface="Noto Serif"/>
              </a:rPr>
              <a:t>14.Pamiętaj o ochronie przed słońcem. W czasie upałów pij dużo wody</a:t>
            </a:r>
            <a:br>
              <a:rPr lang="pl-PL" b="0" i="0" dirty="0" smtClean="0">
                <a:solidFill>
                  <a:schemeClr val="bg1"/>
                </a:solidFill>
                <a:effectLst/>
                <a:latin typeface="Noto Serif"/>
              </a:rPr>
            </a:br>
            <a:r>
              <a:rPr lang="pl-PL" b="0" i="0" dirty="0" smtClean="0">
                <a:solidFill>
                  <a:schemeClr val="bg1"/>
                </a:solidFill>
                <a:effectLst/>
                <a:latin typeface="Noto Serif"/>
              </a:rPr>
              <a:t>     i zawsze noś nakrycie głowy. Przed wyjściem na zewnątrz posmaruj</a:t>
            </a:r>
            <a:br>
              <a:rPr lang="pl-PL" b="0" i="0" dirty="0" smtClean="0">
                <a:solidFill>
                  <a:schemeClr val="bg1"/>
                </a:solidFill>
                <a:effectLst/>
                <a:latin typeface="Noto Serif"/>
              </a:rPr>
            </a:br>
            <a:r>
              <a:rPr lang="pl-PL" b="0" i="0" dirty="0" smtClean="0">
                <a:solidFill>
                  <a:schemeClr val="bg1"/>
                </a:solidFill>
                <a:effectLst/>
                <a:latin typeface="Noto Serif"/>
              </a:rPr>
              <a:t>     się kremem z filtrem.</a:t>
            </a:r>
          </a:p>
          <a:p>
            <a:endParaRPr lang="pl-PL" b="0" i="0" dirty="0" smtClean="0">
              <a:solidFill>
                <a:schemeClr val="bg1"/>
              </a:solidFill>
              <a:effectLst/>
              <a:latin typeface="Noto Serif"/>
            </a:endParaRPr>
          </a:p>
          <a:p>
            <a:pPr algn="just"/>
            <a:r>
              <a:rPr lang="pl-PL" b="0" i="0" dirty="0" smtClean="0">
                <a:solidFill>
                  <a:schemeClr val="bg1"/>
                </a:solidFill>
                <a:effectLst/>
                <a:latin typeface="Noto Serif"/>
              </a:rPr>
              <a:t>15.Zadbaj o właściwy ubiór – strój z elementami odblaskowymi, kask </a:t>
            </a:r>
          </a:p>
          <a:p>
            <a:r>
              <a:rPr lang="pl-PL" dirty="0">
                <a:solidFill>
                  <a:schemeClr val="bg1"/>
                </a:solidFill>
                <a:latin typeface="Noto Serif"/>
              </a:rPr>
              <a:t> </a:t>
            </a:r>
            <a:r>
              <a:rPr lang="pl-PL" dirty="0" smtClean="0">
                <a:solidFill>
                  <a:schemeClr val="bg1"/>
                </a:solidFill>
                <a:latin typeface="Noto Serif"/>
              </a:rPr>
              <a:t>   </a:t>
            </a:r>
            <a:r>
              <a:rPr lang="pl-PL" b="0" i="0" dirty="0" smtClean="0">
                <a:solidFill>
                  <a:schemeClr val="bg1"/>
                </a:solidFill>
                <a:effectLst/>
                <a:latin typeface="Noto Serif"/>
              </a:rPr>
              <a:t>ochronny podczas jazdy na rowerze czy odpowiednie buty w czasie </a:t>
            </a:r>
          </a:p>
          <a:p>
            <a:r>
              <a:rPr lang="pl-PL" dirty="0">
                <a:solidFill>
                  <a:schemeClr val="bg1"/>
                </a:solidFill>
                <a:latin typeface="Noto Serif"/>
              </a:rPr>
              <a:t> </a:t>
            </a:r>
            <a:r>
              <a:rPr lang="pl-PL" dirty="0" smtClean="0">
                <a:solidFill>
                  <a:schemeClr val="bg1"/>
                </a:solidFill>
                <a:latin typeface="Noto Serif"/>
              </a:rPr>
              <a:t>   </a:t>
            </a:r>
            <a:r>
              <a:rPr lang="pl-PL" b="0" i="0" dirty="0" smtClean="0">
                <a:solidFill>
                  <a:schemeClr val="bg1"/>
                </a:solidFill>
                <a:effectLst/>
                <a:latin typeface="Noto Serif"/>
              </a:rPr>
              <a:t>wycieczki w góry.</a:t>
            </a:r>
          </a:p>
          <a:p>
            <a:endParaRPr lang="pl-PL" b="0" i="0" dirty="0" smtClean="0">
              <a:solidFill>
                <a:schemeClr val="bg1"/>
              </a:solidFill>
              <a:effectLst/>
              <a:latin typeface="Noto Serif"/>
            </a:endParaRPr>
          </a:p>
          <a:p>
            <a:pPr algn="just"/>
            <a:r>
              <a:rPr lang="pl-PL" b="0" i="0" dirty="0" smtClean="0">
                <a:solidFill>
                  <a:schemeClr val="bg1"/>
                </a:solidFill>
                <a:effectLst/>
                <a:latin typeface="Noto Serif"/>
              </a:rPr>
              <a:t>16.W górach nie wyruszaj w trasę, jeśli widzisz, że nadchodzi burza.</a:t>
            </a:r>
          </a:p>
          <a:p>
            <a:pPr>
              <a:buFont typeface="+mj-lt"/>
              <a:buAutoNum type="arabicPeriod"/>
            </a:pPr>
            <a:endParaRPr lang="pl-PL" b="0" i="0" dirty="0" smtClean="0">
              <a:solidFill>
                <a:srgbClr val="333333"/>
              </a:solidFill>
              <a:effectLst/>
              <a:latin typeface="Noto Serif"/>
            </a:endParaRPr>
          </a:p>
        </p:txBody>
      </p:sp>
    </p:spTree>
    <p:extLst>
      <p:ext uri="{BB962C8B-B14F-4D97-AF65-F5344CB8AC3E}">
        <p14:creationId xmlns:p14="http://schemas.microsoft.com/office/powerpoint/2010/main" val="181618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nalezione obrazy dla zapytania bezpieczne wakacje prezentacj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692696"/>
            <a:ext cx="685800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495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WAKACJE CZAS ZACZĄĆ! – Zespół Szkolno – Przedszkolny w Krzczonow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1674"/>
            <a:ext cx="5184576" cy="3766372"/>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Bezpieczne wakacje z TPD | Szkoła Podstawowa w Dziebałtow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3536" y="3789040"/>
            <a:ext cx="4583832" cy="2878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196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827584" y="692696"/>
            <a:ext cx="7488832" cy="4247317"/>
          </a:xfrm>
          <a:prstGeom prst="rect">
            <a:avLst/>
          </a:prstGeom>
        </p:spPr>
        <p:txBody>
          <a:bodyPr wrap="square">
            <a:spAutoFit/>
          </a:bodyPr>
          <a:lstStyle/>
          <a:p>
            <a:pPr algn="just"/>
            <a:r>
              <a:rPr lang="pl-PL" b="0" i="0" dirty="0" smtClean="0">
                <a:solidFill>
                  <a:schemeClr val="bg1"/>
                </a:solidFill>
                <a:effectLst/>
                <a:latin typeface="Noto Serif"/>
              </a:rPr>
              <a:t>17.Po każdym wyjściu z miejsc zalesionych dokładnie sprawdź skórę </a:t>
            </a:r>
            <a:br>
              <a:rPr lang="pl-PL" b="0" i="0" dirty="0" smtClean="0">
                <a:solidFill>
                  <a:schemeClr val="bg1"/>
                </a:solidFill>
                <a:effectLst/>
                <a:latin typeface="Noto Serif"/>
              </a:rPr>
            </a:br>
            <a:r>
              <a:rPr lang="pl-PL" b="0" i="0" dirty="0" smtClean="0">
                <a:solidFill>
                  <a:schemeClr val="bg1"/>
                </a:solidFill>
                <a:effectLst/>
                <a:latin typeface="Noto Serif"/>
              </a:rPr>
              <a:t>     na obecność kleszczy.</a:t>
            </a:r>
          </a:p>
          <a:p>
            <a:endParaRPr lang="pl-PL" b="0" i="0" dirty="0" smtClean="0">
              <a:solidFill>
                <a:schemeClr val="bg1"/>
              </a:solidFill>
              <a:effectLst/>
              <a:latin typeface="Noto Serif"/>
            </a:endParaRPr>
          </a:p>
          <a:p>
            <a:pPr algn="just"/>
            <a:r>
              <a:rPr lang="pl-PL" b="0" i="0" dirty="0" smtClean="0">
                <a:solidFill>
                  <a:schemeClr val="bg1"/>
                </a:solidFill>
                <a:effectLst/>
                <a:latin typeface="Noto Serif"/>
              </a:rPr>
              <a:t>18.Uważaj na rośliny, na których się nie znasz. Niektóre jagody, liście  </a:t>
            </a:r>
            <a:br>
              <a:rPr lang="pl-PL" b="0" i="0" dirty="0" smtClean="0">
                <a:solidFill>
                  <a:schemeClr val="bg1"/>
                </a:solidFill>
                <a:effectLst/>
                <a:latin typeface="Noto Serif"/>
              </a:rPr>
            </a:br>
            <a:r>
              <a:rPr lang="pl-PL" b="0" i="0" dirty="0" smtClean="0">
                <a:solidFill>
                  <a:schemeClr val="bg1"/>
                </a:solidFill>
                <a:effectLst/>
                <a:latin typeface="Noto Serif"/>
              </a:rPr>
              <a:t>     czy grzyby są trujące.</a:t>
            </a:r>
          </a:p>
          <a:p>
            <a:endParaRPr lang="pl-PL" b="0" i="0" dirty="0" smtClean="0">
              <a:solidFill>
                <a:schemeClr val="bg1"/>
              </a:solidFill>
              <a:effectLst/>
              <a:latin typeface="Noto Serif"/>
            </a:endParaRPr>
          </a:p>
          <a:p>
            <a:pPr algn="just"/>
            <a:r>
              <a:rPr lang="pl-PL" b="0" i="0" dirty="0" smtClean="0">
                <a:solidFill>
                  <a:schemeClr val="bg1"/>
                </a:solidFill>
                <a:effectLst/>
                <a:latin typeface="Noto Serif"/>
              </a:rPr>
              <a:t>19.Podczas spacerów po lesie stosuj preparaty odpędzające owady                         </a:t>
            </a:r>
          </a:p>
          <a:p>
            <a:r>
              <a:rPr lang="pl-PL" dirty="0" smtClean="0">
                <a:solidFill>
                  <a:schemeClr val="bg1"/>
                </a:solidFill>
                <a:latin typeface="Noto Serif"/>
              </a:rPr>
              <a:t>     </a:t>
            </a:r>
            <a:r>
              <a:rPr lang="pl-PL" b="0" i="0" dirty="0" smtClean="0">
                <a:solidFill>
                  <a:schemeClr val="bg1"/>
                </a:solidFill>
                <a:effectLst/>
                <a:latin typeface="Noto Serif"/>
              </a:rPr>
              <a:t>i kleszcze.</a:t>
            </a:r>
          </a:p>
          <a:p>
            <a:endParaRPr lang="pl-PL" b="0" i="0" dirty="0" smtClean="0">
              <a:solidFill>
                <a:schemeClr val="bg1"/>
              </a:solidFill>
              <a:effectLst/>
              <a:latin typeface="Noto Serif"/>
            </a:endParaRPr>
          </a:p>
          <a:p>
            <a:r>
              <a:rPr lang="pl-PL" b="0" i="0" dirty="0" smtClean="0">
                <a:solidFill>
                  <a:schemeClr val="bg1"/>
                </a:solidFill>
                <a:effectLst/>
                <a:latin typeface="Noto Serif"/>
              </a:rPr>
              <a:t>20.Nie rozpalaj ogniska w lesie.</a:t>
            </a:r>
          </a:p>
          <a:p>
            <a:endParaRPr lang="pl-PL" b="0" i="0" dirty="0" smtClean="0">
              <a:solidFill>
                <a:schemeClr val="bg1"/>
              </a:solidFill>
              <a:effectLst/>
              <a:latin typeface="Noto Serif"/>
            </a:endParaRPr>
          </a:p>
          <a:p>
            <a:pPr algn="just"/>
            <a:r>
              <a:rPr lang="pl-PL" b="0" i="0" dirty="0" smtClean="0">
                <a:solidFill>
                  <a:schemeClr val="bg1"/>
                </a:solidFill>
                <a:effectLst/>
                <a:latin typeface="Noto Serif"/>
              </a:rPr>
              <a:t>21.Nie baw się z obcymi zwierzętami. Nawet przyjaźnie wyglądający</a:t>
            </a:r>
            <a:br>
              <a:rPr lang="pl-PL" b="0" i="0" dirty="0" smtClean="0">
                <a:solidFill>
                  <a:schemeClr val="bg1"/>
                </a:solidFill>
                <a:effectLst/>
                <a:latin typeface="Noto Serif"/>
              </a:rPr>
            </a:br>
            <a:r>
              <a:rPr lang="pl-PL" b="0" i="0" dirty="0" smtClean="0">
                <a:solidFill>
                  <a:schemeClr val="bg1"/>
                </a:solidFill>
                <a:effectLst/>
                <a:latin typeface="Noto Serif"/>
              </a:rPr>
              <a:t>     pies czy kot może Cię ugryźć, gdy spróbujesz go pogłaskać.</a:t>
            </a:r>
          </a:p>
          <a:p>
            <a:endParaRPr lang="pl-PL" b="0" i="0" dirty="0" smtClean="0">
              <a:solidFill>
                <a:schemeClr val="bg1"/>
              </a:solidFill>
              <a:effectLst/>
              <a:latin typeface="Noto Serif"/>
            </a:endParaRPr>
          </a:p>
          <a:p>
            <a:r>
              <a:rPr lang="pl-PL" b="0" i="0" dirty="0" smtClean="0">
                <a:solidFill>
                  <a:schemeClr val="bg1"/>
                </a:solidFill>
                <a:effectLst/>
                <a:latin typeface="Noto Serif"/>
              </a:rPr>
              <a:t>22. Bądź rozsądny i zachowaj umiar we wszystkim, co robisz.</a:t>
            </a:r>
            <a:endParaRPr lang="pl-PL" b="0" i="0" dirty="0">
              <a:solidFill>
                <a:schemeClr val="bg1"/>
              </a:solidFill>
              <a:effectLst/>
              <a:latin typeface="Noto Serif"/>
            </a:endParaRPr>
          </a:p>
        </p:txBody>
      </p:sp>
    </p:spTree>
    <p:extLst>
      <p:ext uri="{BB962C8B-B14F-4D97-AF65-F5344CB8AC3E}">
        <p14:creationId xmlns:p14="http://schemas.microsoft.com/office/powerpoint/2010/main" val="1759131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274638"/>
            <a:ext cx="7920880" cy="562074"/>
          </a:xfrm>
        </p:spPr>
        <p:txBody>
          <a:bodyPr>
            <a:normAutofit fontScale="90000"/>
          </a:bodyPr>
          <a:lstStyle/>
          <a:p>
            <a:pPr algn="l"/>
            <a:r>
              <a:rPr lang="pl-PL" dirty="0" smtClean="0">
                <a:solidFill>
                  <a:schemeClr val="bg1"/>
                </a:solidFill>
                <a:latin typeface="Aharoni" pitchFamily="2" charset="-79"/>
                <a:cs typeface="Aharoni" pitchFamily="2" charset="-79"/>
              </a:rPr>
              <a:t/>
            </a:r>
            <a:br>
              <a:rPr lang="pl-PL" dirty="0" smtClean="0">
                <a:solidFill>
                  <a:schemeClr val="bg1"/>
                </a:solidFill>
                <a:latin typeface="Aharoni" pitchFamily="2" charset="-79"/>
                <a:cs typeface="Aharoni" pitchFamily="2" charset="-79"/>
              </a:rPr>
            </a:br>
            <a:r>
              <a:rPr lang="pl-PL" dirty="0">
                <a:solidFill>
                  <a:schemeClr val="bg1"/>
                </a:solidFill>
                <a:latin typeface="Aharoni" pitchFamily="2" charset="-79"/>
                <a:cs typeface="Aharoni" pitchFamily="2" charset="-79"/>
              </a:rPr>
              <a:t/>
            </a:r>
            <a:br>
              <a:rPr lang="pl-PL" dirty="0">
                <a:solidFill>
                  <a:schemeClr val="bg1"/>
                </a:solidFill>
                <a:latin typeface="Aharoni" pitchFamily="2" charset="-79"/>
                <a:cs typeface="Aharoni" pitchFamily="2" charset="-79"/>
              </a:rPr>
            </a:br>
            <a:r>
              <a:rPr lang="pl-PL" dirty="0" smtClean="0">
                <a:solidFill>
                  <a:schemeClr val="bg1"/>
                </a:solidFill>
                <a:latin typeface="Aharoni" pitchFamily="2" charset="-79"/>
                <a:cs typeface="Aharoni" pitchFamily="2" charset="-79"/>
              </a:rPr>
              <a:t/>
            </a:r>
            <a:br>
              <a:rPr lang="pl-PL" dirty="0" smtClean="0">
                <a:solidFill>
                  <a:schemeClr val="bg1"/>
                </a:solidFill>
                <a:latin typeface="Aharoni" pitchFamily="2" charset="-79"/>
                <a:cs typeface="Aharoni" pitchFamily="2" charset="-79"/>
              </a:rPr>
            </a:br>
            <a:r>
              <a:rPr lang="pl-PL" dirty="0" smtClean="0">
                <a:solidFill>
                  <a:schemeClr val="bg1"/>
                </a:solidFill>
                <a:latin typeface="Aharoni" pitchFamily="2" charset="-79"/>
                <a:cs typeface="Aharoni" pitchFamily="2" charset="-79"/>
              </a:rPr>
              <a:t/>
            </a:r>
            <a:br>
              <a:rPr lang="pl-PL" dirty="0" smtClean="0">
                <a:solidFill>
                  <a:schemeClr val="bg1"/>
                </a:solidFill>
                <a:latin typeface="Aharoni" pitchFamily="2" charset="-79"/>
                <a:cs typeface="Aharoni" pitchFamily="2" charset="-79"/>
              </a:rPr>
            </a:br>
            <a:r>
              <a:rPr lang="pl-PL" dirty="0">
                <a:solidFill>
                  <a:schemeClr val="bg1"/>
                </a:solidFill>
                <a:latin typeface="Aharoni" pitchFamily="2" charset="-79"/>
                <a:cs typeface="Aharoni" pitchFamily="2" charset="-79"/>
              </a:rPr>
              <a:t/>
            </a:r>
            <a:br>
              <a:rPr lang="pl-PL" dirty="0">
                <a:solidFill>
                  <a:schemeClr val="bg1"/>
                </a:solidFill>
                <a:latin typeface="Aharoni" pitchFamily="2" charset="-79"/>
                <a:cs typeface="Aharoni" pitchFamily="2" charset="-79"/>
              </a:rPr>
            </a:br>
            <a:r>
              <a:rPr lang="pl-PL" dirty="0">
                <a:solidFill>
                  <a:schemeClr val="bg1"/>
                </a:solidFill>
                <a:latin typeface="Aharoni" pitchFamily="2" charset="-79"/>
                <a:cs typeface="Aharoni" pitchFamily="2" charset="-79"/>
              </a:rPr>
              <a:t> </a:t>
            </a:r>
            <a:r>
              <a:rPr lang="pl-PL" dirty="0" smtClean="0">
                <a:solidFill>
                  <a:schemeClr val="bg1"/>
                </a:solidFill>
                <a:latin typeface="Aharoni" pitchFamily="2" charset="-79"/>
                <a:cs typeface="Aharoni" pitchFamily="2" charset="-79"/>
              </a:rPr>
              <a:t>     </a:t>
            </a:r>
            <a:br>
              <a:rPr lang="pl-PL" dirty="0" smtClean="0">
                <a:solidFill>
                  <a:schemeClr val="bg1"/>
                </a:solidFill>
                <a:latin typeface="Aharoni" pitchFamily="2" charset="-79"/>
                <a:cs typeface="Aharoni" pitchFamily="2" charset="-79"/>
              </a:rPr>
            </a:br>
            <a:r>
              <a:rPr lang="pl-PL" dirty="0">
                <a:solidFill>
                  <a:schemeClr val="bg1"/>
                </a:solidFill>
                <a:latin typeface="Aharoni" pitchFamily="2" charset="-79"/>
                <a:cs typeface="Aharoni" pitchFamily="2" charset="-79"/>
              </a:rPr>
              <a:t> </a:t>
            </a:r>
            <a:r>
              <a:rPr lang="pl-PL" dirty="0" smtClean="0">
                <a:solidFill>
                  <a:schemeClr val="bg1"/>
                </a:solidFill>
                <a:latin typeface="Aharoni" pitchFamily="2" charset="-79"/>
                <a:cs typeface="Aharoni" pitchFamily="2" charset="-79"/>
              </a:rPr>
              <a:t>   </a:t>
            </a:r>
            <a:r>
              <a:rPr lang="pl-PL" b="1" dirty="0" smtClean="0">
                <a:solidFill>
                  <a:schemeClr val="bg1"/>
                </a:solidFill>
                <a:cs typeface="Aharoni" pitchFamily="2" charset="-79"/>
              </a:rPr>
              <a:t>BEZPIECZNE WAKACJE NA WSI</a:t>
            </a:r>
            <a:br>
              <a:rPr lang="pl-PL" b="1" dirty="0" smtClean="0">
                <a:solidFill>
                  <a:schemeClr val="bg1"/>
                </a:solidFill>
                <a:cs typeface="Aharoni" pitchFamily="2" charset="-79"/>
              </a:rPr>
            </a:br>
            <a:r>
              <a:rPr lang="pl-PL" b="1" dirty="0" smtClean="0">
                <a:solidFill>
                  <a:schemeClr val="bg1"/>
                </a:solidFill>
                <a:cs typeface="Aharoni" pitchFamily="2" charset="-79"/>
              </a:rPr>
              <a:t> 	</a:t>
            </a:r>
            <a:br>
              <a:rPr lang="pl-PL" b="1" dirty="0" smtClean="0">
                <a:solidFill>
                  <a:schemeClr val="bg1"/>
                </a:solidFill>
                <a:cs typeface="Aharoni" pitchFamily="2" charset="-79"/>
              </a:rPr>
            </a:br>
            <a:r>
              <a:rPr lang="pl-PL" sz="2000" b="1" dirty="0" smtClean="0">
                <a:solidFill>
                  <a:schemeClr val="bg1"/>
                </a:solidFill>
                <a:latin typeface="Noto Serif"/>
                <a:ea typeface="Batang" pitchFamily="18" charset="-127"/>
                <a:cs typeface="Aharoni" pitchFamily="2" charset="-79"/>
              </a:rPr>
              <a:t>1. </a:t>
            </a:r>
            <a:r>
              <a:rPr lang="pl-PL" sz="2000" dirty="0" smtClean="0">
                <a:solidFill>
                  <a:schemeClr val="bg1"/>
                </a:solidFill>
                <a:latin typeface="Noto Serif"/>
                <a:ea typeface="Batang" pitchFamily="18" charset="-127"/>
                <a:cs typeface="Aharoni" pitchFamily="2" charset="-79"/>
              </a:rPr>
              <a:t>Nie zbliżaj się do pracujących lub pozostawionych bez opieki maszyn</a:t>
            </a:r>
            <a:br>
              <a:rPr lang="pl-PL" sz="2000" dirty="0" smtClean="0">
                <a:solidFill>
                  <a:schemeClr val="bg1"/>
                </a:solidFill>
                <a:latin typeface="Noto Serif"/>
                <a:ea typeface="Batang" pitchFamily="18" charset="-127"/>
                <a:cs typeface="Aharoni" pitchFamily="2" charset="-79"/>
              </a:rPr>
            </a:br>
            <a:r>
              <a:rPr lang="pl-PL" sz="2000" dirty="0" smtClean="0">
                <a:solidFill>
                  <a:schemeClr val="bg1"/>
                </a:solidFill>
                <a:latin typeface="Noto Serif"/>
                <a:ea typeface="Batang" pitchFamily="18" charset="-127"/>
                <a:cs typeface="Aharoni" pitchFamily="2" charset="-79"/>
              </a:rPr>
              <a:t>     rolniczych. Może to skończyć się wypadkiem.	</a:t>
            </a:r>
            <a:br>
              <a:rPr lang="pl-PL" sz="2000" dirty="0" smtClean="0">
                <a:solidFill>
                  <a:schemeClr val="bg1"/>
                </a:solidFill>
                <a:latin typeface="Noto Serif"/>
                <a:ea typeface="Batang" pitchFamily="18" charset="-127"/>
                <a:cs typeface="Aharoni" pitchFamily="2" charset="-79"/>
              </a:rPr>
            </a:br>
            <a:r>
              <a:rPr lang="pl-PL" sz="2000" dirty="0">
                <a:solidFill>
                  <a:schemeClr val="bg1"/>
                </a:solidFill>
                <a:latin typeface="Noto Serif"/>
                <a:ea typeface="Batang" pitchFamily="18" charset="-127"/>
                <a:cs typeface="Aharoni" pitchFamily="2" charset="-79"/>
              </a:rPr>
              <a:t/>
            </a:r>
            <a:br>
              <a:rPr lang="pl-PL" sz="2000" dirty="0">
                <a:solidFill>
                  <a:schemeClr val="bg1"/>
                </a:solidFill>
                <a:latin typeface="Noto Serif"/>
                <a:ea typeface="Batang" pitchFamily="18" charset="-127"/>
                <a:cs typeface="Aharoni" pitchFamily="2" charset="-79"/>
              </a:rPr>
            </a:br>
            <a:r>
              <a:rPr lang="pl-PL" sz="2000" dirty="0" smtClean="0">
                <a:solidFill>
                  <a:schemeClr val="bg1"/>
                </a:solidFill>
                <a:latin typeface="Noto Serif"/>
                <a:ea typeface="Batang" pitchFamily="18" charset="-127"/>
                <a:cs typeface="Aharoni" pitchFamily="2" charset="-79"/>
              </a:rPr>
              <a:t>2.  Nie baw się w miejscach pracy rolników!</a:t>
            </a:r>
            <a:br>
              <a:rPr lang="pl-PL" sz="2000" dirty="0" smtClean="0">
                <a:solidFill>
                  <a:schemeClr val="bg1"/>
                </a:solidFill>
                <a:latin typeface="Noto Serif"/>
                <a:ea typeface="Batang" pitchFamily="18" charset="-127"/>
                <a:cs typeface="Aharoni" pitchFamily="2" charset="-79"/>
              </a:rPr>
            </a:br>
            <a:r>
              <a:rPr lang="pl-PL" sz="2000" dirty="0" smtClean="0">
                <a:solidFill>
                  <a:schemeClr val="bg1"/>
                </a:solidFill>
                <a:latin typeface="Noto Serif"/>
                <a:ea typeface="Batang" pitchFamily="18" charset="-127"/>
                <a:cs typeface="Aharoni" pitchFamily="2" charset="-79"/>
              </a:rPr>
              <a:t>	</a:t>
            </a:r>
            <a:br>
              <a:rPr lang="pl-PL" sz="2000" dirty="0" smtClean="0">
                <a:solidFill>
                  <a:schemeClr val="bg1"/>
                </a:solidFill>
                <a:latin typeface="Noto Serif"/>
                <a:ea typeface="Batang" pitchFamily="18" charset="-127"/>
                <a:cs typeface="Aharoni" pitchFamily="2" charset="-79"/>
              </a:rPr>
            </a:br>
            <a:r>
              <a:rPr lang="pl-PL" sz="2000" dirty="0">
                <a:solidFill>
                  <a:schemeClr val="bg1"/>
                </a:solidFill>
                <a:latin typeface="Noto Serif"/>
                <a:ea typeface="Batang" pitchFamily="18" charset="-127"/>
                <a:cs typeface="Aharoni" pitchFamily="2" charset="-79"/>
              </a:rPr>
              <a:t>3</a:t>
            </a:r>
            <a:r>
              <a:rPr lang="pl-PL" sz="2000" dirty="0" smtClean="0">
                <a:solidFill>
                  <a:schemeClr val="bg1"/>
                </a:solidFill>
                <a:latin typeface="Noto Serif"/>
                <a:ea typeface="Batang" pitchFamily="18" charset="-127"/>
                <a:cs typeface="Aharoni" pitchFamily="2" charset="-79"/>
              </a:rPr>
              <a:t>. Na wsi znajduje się wiele substancji chemicznych, które mogą być</a:t>
            </a:r>
            <a:br>
              <a:rPr lang="pl-PL" sz="2000" dirty="0" smtClean="0">
                <a:solidFill>
                  <a:schemeClr val="bg1"/>
                </a:solidFill>
                <a:latin typeface="Noto Serif"/>
                <a:ea typeface="Batang" pitchFamily="18" charset="-127"/>
                <a:cs typeface="Aharoni" pitchFamily="2" charset="-79"/>
              </a:rPr>
            </a:br>
            <a:r>
              <a:rPr lang="pl-PL" sz="2000" dirty="0" smtClean="0">
                <a:solidFill>
                  <a:schemeClr val="bg1"/>
                </a:solidFill>
                <a:latin typeface="Noto Serif"/>
                <a:ea typeface="Batang" pitchFamily="18" charset="-127"/>
                <a:cs typeface="Aharoni" pitchFamily="2" charset="-79"/>
              </a:rPr>
              <a:t>    niebezpieczne dla dzieci. Wypicie lub wdychanie takich środków może</a:t>
            </a:r>
            <a:br>
              <a:rPr lang="pl-PL" sz="2000" dirty="0" smtClean="0">
                <a:solidFill>
                  <a:schemeClr val="bg1"/>
                </a:solidFill>
                <a:latin typeface="Noto Serif"/>
                <a:ea typeface="Batang" pitchFamily="18" charset="-127"/>
                <a:cs typeface="Aharoni" pitchFamily="2" charset="-79"/>
              </a:rPr>
            </a:br>
            <a:r>
              <a:rPr lang="pl-PL" sz="2000" dirty="0" smtClean="0">
                <a:solidFill>
                  <a:schemeClr val="bg1"/>
                </a:solidFill>
                <a:latin typeface="Noto Serif"/>
                <a:ea typeface="Batang" pitchFamily="18" charset="-127"/>
                <a:cs typeface="Aharoni" pitchFamily="2" charset="-79"/>
              </a:rPr>
              <a:t>    zakończyć się zatruciem lub nawet śmiercią!  </a:t>
            </a:r>
            <a:br>
              <a:rPr lang="pl-PL" sz="2000" dirty="0" smtClean="0">
                <a:solidFill>
                  <a:schemeClr val="bg1"/>
                </a:solidFill>
                <a:latin typeface="Noto Serif"/>
                <a:ea typeface="Batang" pitchFamily="18" charset="-127"/>
                <a:cs typeface="Aharoni" pitchFamily="2" charset="-79"/>
              </a:rPr>
            </a:br>
            <a:r>
              <a:rPr lang="pl-PL" sz="2000" dirty="0" smtClean="0">
                <a:solidFill>
                  <a:schemeClr val="bg1"/>
                </a:solidFill>
                <a:latin typeface="Noto Serif"/>
                <a:ea typeface="Batang" pitchFamily="18" charset="-127"/>
                <a:cs typeface="Aharoni" pitchFamily="2" charset="-79"/>
              </a:rPr>
              <a:t/>
            </a:r>
            <a:br>
              <a:rPr lang="pl-PL" sz="2000" dirty="0" smtClean="0">
                <a:solidFill>
                  <a:schemeClr val="bg1"/>
                </a:solidFill>
                <a:latin typeface="Noto Serif"/>
                <a:ea typeface="Batang" pitchFamily="18" charset="-127"/>
                <a:cs typeface="Aharoni" pitchFamily="2" charset="-79"/>
              </a:rPr>
            </a:br>
            <a:r>
              <a:rPr lang="pl-PL" sz="2000" dirty="0" smtClean="0">
                <a:solidFill>
                  <a:schemeClr val="bg1"/>
                </a:solidFill>
                <a:latin typeface="Noto Serif"/>
                <a:ea typeface="Batang" pitchFamily="18" charset="-127"/>
                <a:cs typeface="Aharoni" pitchFamily="2" charset="-79"/>
              </a:rPr>
              <a:t>4. Niebezpieczne mogą być również zwierzęta hodowlane (zwłaszcza </a:t>
            </a:r>
            <a:br>
              <a:rPr lang="pl-PL" sz="2000" dirty="0" smtClean="0">
                <a:solidFill>
                  <a:schemeClr val="bg1"/>
                </a:solidFill>
                <a:latin typeface="Noto Serif"/>
                <a:ea typeface="Batang" pitchFamily="18" charset="-127"/>
                <a:cs typeface="Aharoni" pitchFamily="2" charset="-79"/>
              </a:rPr>
            </a:br>
            <a:r>
              <a:rPr lang="pl-PL" sz="2000" dirty="0" smtClean="0">
                <a:solidFill>
                  <a:schemeClr val="bg1"/>
                </a:solidFill>
                <a:latin typeface="Noto Serif"/>
                <a:ea typeface="Batang" pitchFamily="18" charset="-127"/>
                <a:cs typeface="Aharoni" pitchFamily="2" charset="-79"/>
              </a:rPr>
              <a:t>     te większe) – należy mieć do nich ograniczone zaufanie. </a:t>
            </a:r>
            <a:endParaRPr lang="pl-PL" sz="2000" dirty="0">
              <a:solidFill>
                <a:schemeClr val="bg1"/>
              </a:solidFill>
              <a:latin typeface="Noto Serif"/>
              <a:ea typeface="Batang" pitchFamily="18" charset="-127"/>
              <a:cs typeface="Aharoni" pitchFamily="2" charset="-79"/>
            </a:endParaRPr>
          </a:p>
        </p:txBody>
      </p:sp>
      <p:pic>
        <p:nvPicPr>
          <p:cNvPr id="5122" name="Picture 2" descr="Uważaj na rozłączanie ciągnika z maszynami i&#10;przyczepami - maszyny mogą przygnieść Cię&#10;lub przejechać, jeśli będą niewłaś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4600405"/>
            <a:ext cx="2594916" cy="184785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Bezpieczne wakacje na ws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919" y="4698924"/>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Bezpieczne wakacje na wsi - Wiadomości - Powiat sieradzki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4600405"/>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337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619673" y="0"/>
            <a:ext cx="5976663" cy="1077218"/>
          </a:xfrm>
          <a:prstGeom prst="rect">
            <a:avLst/>
          </a:prstGeom>
        </p:spPr>
        <p:txBody>
          <a:bodyPr wrap="square">
            <a:spAutoFit/>
          </a:bodyPr>
          <a:lstStyle/>
          <a:p>
            <a:endParaRPr lang="pl-PL" sz="3200" b="1" dirty="0" smtClean="0">
              <a:solidFill>
                <a:schemeClr val="bg1"/>
              </a:solidFill>
            </a:endParaRPr>
          </a:p>
          <a:p>
            <a:r>
              <a:rPr lang="pl-PL" sz="3200" b="1" dirty="0" smtClean="0">
                <a:solidFill>
                  <a:schemeClr val="bg1"/>
                </a:solidFill>
              </a:rPr>
              <a:t>WYPOCZYNEK NAD WODĄ</a:t>
            </a:r>
            <a:endParaRPr lang="pl-PL" sz="3200" b="1" dirty="0">
              <a:solidFill>
                <a:schemeClr val="bg1"/>
              </a:solidFill>
            </a:endParaRPr>
          </a:p>
        </p:txBody>
      </p:sp>
      <p:sp>
        <p:nvSpPr>
          <p:cNvPr id="3" name="Prostokąt 2"/>
          <p:cNvSpPr/>
          <p:nvPr/>
        </p:nvSpPr>
        <p:spPr>
          <a:xfrm>
            <a:off x="323528" y="980728"/>
            <a:ext cx="8352928" cy="2523768"/>
          </a:xfrm>
          <a:prstGeom prst="rect">
            <a:avLst/>
          </a:prstGeom>
        </p:spPr>
        <p:txBody>
          <a:bodyPr wrap="square">
            <a:spAutoFit/>
          </a:bodyPr>
          <a:lstStyle/>
          <a:p>
            <a:pPr algn="just"/>
            <a:endParaRPr lang="pl-PL" b="1" dirty="0" smtClean="0">
              <a:solidFill>
                <a:schemeClr val="bg1"/>
              </a:solidFill>
            </a:endParaRPr>
          </a:p>
          <a:p>
            <a:pPr algn="just"/>
            <a:r>
              <a:rPr lang="pl-PL" b="1" dirty="0">
                <a:solidFill>
                  <a:schemeClr val="bg1"/>
                </a:solidFill>
              </a:rPr>
              <a:t> </a:t>
            </a:r>
            <a:r>
              <a:rPr lang="pl-PL" b="1" dirty="0" smtClean="0">
                <a:solidFill>
                  <a:schemeClr val="bg1"/>
                </a:solidFill>
              </a:rPr>
              <a:t>	</a:t>
            </a:r>
            <a:r>
              <a:rPr lang="pl-PL" sz="2000" b="1" dirty="0" smtClean="0">
                <a:solidFill>
                  <a:schemeClr val="bg1"/>
                </a:solidFill>
              </a:rPr>
              <a:t>Pobyt nad wodą jest przyjemny, daje dużo radości i sprawia, </a:t>
            </a:r>
            <a:br>
              <a:rPr lang="pl-PL" sz="2000" b="1" dirty="0" smtClean="0">
                <a:solidFill>
                  <a:schemeClr val="bg1"/>
                </a:solidFill>
              </a:rPr>
            </a:br>
            <a:r>
              <a:rPr lang="pl-PL" sz="2000" b="1" dirty="0" smtClean="0">
                <a:solidFill>
                  <a:schemeClr val="bg1"/>
                </a:solidFill>
              </a:rPr>
              <a:t>że łatwo zapomnieć o podstawowych zasadach bezpieczeństwa. Dlatego</a:t>
            </a:r>
            <a:r>
              <a:rPr lang="pl-PL" sz="2000" b="1" dirty="0">
                <a:solidFill>
                  <a:schemeClr val="bg1"/>
                </a:solidFill>
              </a:rPr>
              <a:t> </a:t>
            </a:r>
            <a:r>
              <a:rPr lang="pl-PL" sz="2000" b="1" dirty="0" smtClean="0">
                <a:solidFill>
                  <a:schemeClr val="bg1"/>
                </a:solidFill>
              </a:rPr>
              <a:t/>
            </a:r>
            <a:br>
              <a:rPr lang="pl-PL" sz="2000" b="1" dirty="0" smtClean="0">
                <a:solidFill>
                  <a:schemeClr val="bg1"/>
                </a:solidFill>
              </a:rPr>
            </a:br>
            <a:r>
              <a:rPr lang="pl-PL" sz="2000" b="1" dirty="0" smtClean="0">
                <a:solidFill>
                  <a:schemeClr val="bg1"/>
                </a:solidFill>
              </a:rPr>
              <a:t>w tych miejscach należy zachować szczególną uwagę i ostrożność, gdyż nawet chwila nieuwagi czy zapomnienia może kosztować wypoczywających utratę życia lub zdrowia. Podstawową zasadą jest więc rozwaga i korzystanie                           z kąpieli w miejscach strzeżonych oraz unikanie brawury i lekkomyślności.</a:t>
            </a:r>
          </a:p>
          <a:p>
            <a:pPr algn="just"/>
            <a:endParaRPr lang="pl-PL" sz="2000" b="1" dirty="0">
              <a:solidFill>
                <a:schemeClr val="bg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3" y="3787864"/>
            <a:ext cx="5976662" cy="2363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7933702"/>
      </p:ext>
    </p:extLst>
  </p:cSld>
  <p:clrMapOvr>
    <a:masterClrMapping/>
  </p:clrMapOvr>
</p:sld>
</file>

<file path=ppt/theme/theme1.xml><?xml version="1.0" encoding="utf-8"?>
<a:theme xmlns:a="http://schemas.openxmlformats.org/drawingml/2006/main" name="Motyw pakietu Office">
  <a:themeElements>
    <a:clrScheme name="Elementarny">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TotalTime>
  <Words>227</Words>
  <Application>Microsoft Office PowerPoint</Application>
  <PresentationFormat>Pokaz na ekranie (4:3)</PresentationFormat>
  <Paragraphs>126</Paragraphs>
  <Slides>25</Slides>
  <Notes>1</Notes>
  <HiddenSlides>0</HiddenSlides>
  <MMClips>0</MMClips>
  <ScaleCrop>false</ScaleCrop>
  <HeadingPairs>
    <vt:vector size="4" baseType="variant">
      <vt:variant>
        <vt:lpstr>Motyw</vt:lpstr>
      </vt:variant>
      <vt:variant>
        <vt:i4>1</vt:i4>
      </vt:variant>
      <vt:variant>
        <vt:lpstr>Tytuły slajdów</vt:lpstr>
      </vt:variant>
      <vt:variant>
        <vt:i4>25</vt:i4>
      </vt:variant>
    </vt:vector>
  </HeadingPairs>
  <TitlesOfParts>
    <vt:vector size="26" baseType="lpstr">
      <vt:lpstr>Motyw pakietu Office</vt:lpstr>
      <vt:lpstr>BEZPIECZNE WAKACJE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                BEZPIECZNE WAKACJE NA WSI    1. Nie zbliżaj się do pracujących lub pozostawionych bez opieki maszyn      rolniczych. Może to skończyć się wypadkiem.   2.  Nie baw się w miejscach pracy rolników!   3. Na wsi znajduje się wiele substancji chemicznych, które mogą być     niebezpieczne dla dzieci. Wypicie lub wdychanie takich środków może     zakończyć się zatruciem lub nawet śmiercią!    4. Niebezpieczne mogą być również zwierzęta hodowlane (zwłaszcza       te większe) – należy mieć do nich ograniczone zaufanie. </vt:lpstr>
      <vt:lpstr>Prezentacja programu PowerPoint</vt:lpstr>
      <vt:lpstr>Prezentacja programu PowerPoint</vt:lpstr>
      <vt:lpstr>Prezentacja programu PowerPoint</vt:lpstr>
      <vt:lpstr>Prezentacja programu PowerPoint</vt:lpstr>
      <vt:lpstr>Prezentacja programu PowerPoint</vt:lpstr>
      <vt:lpstr>Numer ratunkowy nad wodą</vt:lpstr>
      <vt:lpstr>Prezentacja programu PowerPoint</vt:lpstr>
      <vt:lpstr>Prezentacja programu PowerPoint</vt:lpstr>
      <vt:lpstr>Prezentacja programu PowerPoint</vt:lpstr>
      <vt:lpstr>Numer ratunkowy w górach</vt:lpstr>
      <vt:lpstr>  Jeżeli zdarzy się wypadek UDZIEL PIERWSZEJ POMOCY  </vt:lpstr>
      <vt:lpstr>Prezentacja programu PowerPoint</vt:lpstr>
      <vt:lpstr>Prezentacja programu PowerPoint</vt:lpstr>
      <vt:lpstr>Prezentacja programu PowerPoint</vt:lpstr>
      <vt:lpstr>Prezentacja programu PowerPoint</vt:lpstr>
      <vt:lpstr>Prezentacja programu PowerPoint</vt:lpstr>
      <vt:lpstr>  ŻYCZYMY RADOSNYCH  I BEZPIECZNYCH WAKACJI </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BEZPIECZNE WAKACJE</dc:title>
  <dc:creator>Weronika</dc:creator>
  <cp:lastModifiedBy>Justyna</cp:lastModifiedBy>
  <cp:revision>34</cp:revision>
  <dcterms:created xsi:type="dcterms:W3CDTF">2020-06-02T07:12:29Z</dcterms:created>
  <dcterms:modified xsi:type="dcterms:W3CDTF">2020-06-08T06:17:31Z</dcterms:modified>
</cp:coreProperties>
</file>