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373" r:id="rId5"/>
    <p:sldId id="375" r:id="rId6"/>
    <p:sldId id="376" r:id="rId7"/>
    <p:sldId id="363" r:id="rId8"/>
    <p:sldId id="364" r:id="rId9"/>
    <p:sldId id="365" r:id="rId10"/>
    <p:sldId id="368" r:id="rId11"/>
    <p:sldId id="369" r:id="rId12"/>
    <p:sldId id="310" r:id="rId13"/>
    <p:sldId id="356" r:id="rId14"/>
    <p:sldId id="330" r:id="rId15"/>
    <p:sldId id="357" r:id="rId16"/>
    <p:sldId id="315" r:id="rId17"/>
    <p:sldId id="318" r:id="rId18"/>
    <p:sldId id="323" r:id="rId19"/>
    <p:sldId id="325" r:id="rId20"/>
    <p:sldId id="374" r:id="rId21"/>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025" autoAdjust="0"/>
  </p:normalViewPr>
  <p:slideViewPr>
    <p:cSldViewPr snapToGrid="0" showGuides="1">
      <p:cViewPr varScale="1">
        <p:scale>
          <a:sx n="81" d="100"/>
          <a:sy n="81" d="100"/>
        </p:scale>
        <p:origin x="754"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B299-F2FD-43D6-B786-774C567C0382}"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pl-PL"/>
        </a:p>
      </dgm:t>
    </dgm:pt>
    <dgm:pt modelId="{4A1DE88C-A875-4A33-B475-4D19F1BA7497}">
      <dgm:prSet/>
      <dgm:spPr/>
      <dgm:t>
        <a:bodyPr/>
        <a:lstStyle/>
        <a:p>
          <a:pPr rtl="0"/>
          <a:r>
            <a:rPr lang="pl-PL" dirty="0"/>
            <a:t>Przed wejściem do sali umieszczona jest lista </a:t>
          </a:r>
          <a:r>
            <a:rPr lang="pl-PL"/>
            <a:t>zdających wygenerowana</a:t>
          </a:r>
          <a:br>
            <a:rPr lang="pl-PL"/>
          </a:br>
          <a:r>
            <a:rPr lang="pl-PL"/>
            <a:t> </a:t>
          </a:r>
          <a:r>
            <a:rPr lang="pl-PL" dirty="0"/>
            <a:t>w SIOEO.</a:t>
          </a:r>
        </a:p>
      </dgm:t>
    </dgm:pt>
    <dgm:pt modelId="{67235539-6D61-4AF8-A108-E545AE6330E3}" type="parTrans" cxnId="{F3C92C00-697B-418D-BED4-86A81B046CB1}">
      <dgm:prSet/>
      <dgm:spPr/>
      <dgm:t>
        <a:bodyPr/>
        <a:lstStyle/>
        <a:p>
          <a:endParaRPr lang="pl-PL"/>
        </a:p>
      </dgm:t>
    </dgm:pt>
    <dgm:pt modelId="{DC3324BB-ABFE-468C-8627-1EB88F0D1DC2}" type="sibTrans" cxnId="{F3C92C00-697B-418D-BED4-86A81B046CB1}">
      <dgm:prSet/>
      <dgm:spPr/>
      <dgm:t>
        <a:bodyPr/>
        <a:lstStyle/>
        <a:p>
          <a:endParaRPr lang="pl-PL"/>
        </a:p>
      </dgm:t>
    </dgm:pt>
    <dgm:pt modelId="{FA6857A8-294D-4805-BA26-7EF601CD1142}">
      <dgm:prSet/>
      <dgm:spPr/>
      <dgm:t>
        <a:bodyPr/>
        <a:lstStyle/>
        <a:p>
          <a:pPr rtl="0"/>
          <a:r>
            <a:rPr lang="pl-PL" dirty="0"/>
            <a:t>Przewodniczący zespołu nadzorującego przypomniał </a:t>
          </a:r>
          <a:r>
            <a:rPr lang="pl-PL" dirty="0">
              <a:solidFill>
                <a:schemeClr val="tx1"/>
              </a:solidFill>
            </a:rPr>
            <a:t>zdającym, członkom zespołu oraz obserwatorom</a:t>
          </a:r>
          <a:r>
            <a:rPr lang="pl-PL" dirty="0"/>
            <a:t> o zakazie wnoszenia do sali egzaminacyjnej urządzeń telekomunikacyjnych lub korzystania z takich urządzeń w sali. </a:t>
          </a:r>
        </a:p>
      </dgm:t>
    </dgm:pt>
    <dgm:pt modelId="{6810C455-2F41-404C-90B8-8AFBF8D6316A}" type="parTrans" cxnId="{F64FF624-4E58-4BCC-8E62-0564591B8124}">
      <dgm:prSet/>
      <dgm:spPr/>
      <dgm:t>
        <a:bodyPr/>
        <a:lstStyle/>
        <a:p>
          <a:endParaRPr lang="pl-PL"/>
        </a:p>
      </dgm:t>
    </dgm:pt>
    <dgm:pt modelId="{08417460-6D78-41A8-BCF1-7BFA94228311}" type="sibTrans" cxnId="{F64FF624-4E58-4BCC-8E62-0564591B8124}">
      <dgm:prSet/>
      <dgm:spPr/>
      <dgm:t>
        <a:bodyPr/>
        <a:lstStyle/>
        <a:p>
          <a:endParaRPr lang="pl-PL"/>
        </a:p>
      </dgm:t>
    </dgm:pt>
    <dgm:pt modelId="{266E3A23-078B-4200-AA58-05A74BAA87D9}">
      <dgm:prSet/>
      <dgm:spPr/>
      <dgm:t>
        <a:bodyPr/>
        <a:lstStyle/>
        <a:p>
          <a:pPr rtl="0"/>
          <a:r>
            <a:rPr lang="pl-PL" b="1" dirty="0">
              <a:solidFill>
                <a:srgbClr val="FF0000"/>
              </a:solidFill>
            </a:rPr>
            <a:t>Numery stolików, przy których będą pracować, losuje przewodniczący zespołu lub członek w obecności zdających.</a:t>
          </a:r>
        </a:p>
      </dgm:t>
    </dgm:pt>
    <dgm:pt modelId="{D3F6347D-D2DF-423B-841C-129F8F960377}" type="parTrans" cxnId="{292FA724-5C13-4CB8-B52D-88879F6AC0F3}">
      <dgm:prSet/>
      <dgm:spPr/>
      <dgm:t>
        <a:bodyPr/>
        <a:lstStyle/>
        <a:p>
          <a:endParaRPr lang="pl-PL"/>
        </a:p>
      </dgm:t>
    </dgm:pt>
    <dgm:pt modelId="{F4A97011-78F0-4E9C-83AF-2B40E6ED92B3}" type="sibTrans" cxnId="{292FA724-5C13-4CB8-B52D-88879F6AC0F3}">
      <dgm:prSet/>
      <dgm:spPr/>
      <dgm:t>
        <a:bodyPr/>
        <a:lstStyle/>
        <a:p>
          <a:endParaRPr lang="pl-PL"/>
        </a:p>
      </dgm:t>
    </dgm:pt>
    <dgm:pt modelId="{2624C2DC-D2ED-4E25-B8F5-7E4C0E38B94E}">
      <dgm:prSet/>
      <dgm:spPr/>
      <dgm:t>
        <a:bodyPr/>
        <a:lstStyle/>
        <a:p>
          <a:pPr rtl="0"/>
          <a:r>
            <a:rPr lang="pl-PL" dirty="0"/>
            <a:t>Materiały egzaminacyjne są wnoszone na salę w obecności przedstawiciela zdających. – </a:t>
          </a:r>
          <a:r>
            <a:rPr lang="pl-PL" b="1" dirty="0">
              <a:solidFill>
                <a:srgbClr val="FF0000"/>
              </a:solidFill>
            </a:rPr>
            <a:t>jedna osoba ze wszystkich zdających.</a:t>
          </a:r>
        </a:p>
      </dgm:t>
    </dgm:pt>
    <dgm:pt modelId="{6391D2BB-D82D-4F04-863A-5A06D2D9C3F3}" type="parTrans" cxnId="{480D8E6A-C0FD-40A8-9546-78212F20DC9A}">
      <dgm:prSet/>
      <dgm:spPr/>
      <dgm:t>
        <a:bodyPr/>
        <a:lstStyle/>
        <a:p>
          <a:endParaRPr lang="pl-PL"/>
        </a:p>
      </dgm:t>
    </dgm:pt>
    <dgm:pt modelId="{94097254-5098-410E-AE22-F4306EEE2D9A}" type="sibTrans" cxnId="{480D8E6A-C0FD-40A8-9546-78212F20DC9A}">
      <dgm:prSet/>
      <dgm:spPr/>
      <dgm:t>
        <a:bodyPr/>
        <a:lstStyle/>
        <a:p>
          <a:endParaRPr lang="pl-PL"/>
        </a:p>
      </dgm:t>
    </dgm:pt>
    <dgm:pt modelId="{D91253FE-18B6-4E01-A466-CD0AFD0EB9AD}" type="pres">
      <dgm:prSet presAssocID="{7F21B299-F2FD-43D6-B786-774C567C0382}" presName="linear" presStyleCnt="0">
        <dgm:presLayoutVars>
          <dgm:dir/>
          <dgm:resizeHandles val="exact"/>
        </dgm:presLayoutVars>
      </dgm:prSet>
      <dgm:spPr/>
    </dgm:pt>
    <dgm:pt modelId="{39158462-5541-41A6-AD28-FE4C5176F4A1}" type="pres">
      <dgm:prSet presAssocID="{4A1DE88C-A875-4A33-B475-4D19F1BA7497}" presName="comp" presStyleCnt="0"/>
      <dgm:spPr/>
    </dgm:pt>
    <dgm:pt modelId="{D19D994B-568F-415A-AB73-916E34C8B2C5}" type="pres">
      <dgm:prSet presAssocID="{4A1DE88C-A875-4A33-B475-4D19F1BA7497}" presName="box" presStyleLbl="node1" presStyleIdx="0" presStyleCnt="4"/>
      <dgm:spPr/>
    </dgm:pt>
    <dgm:pt modelId="{B08AAC42-E6A8-4622-B8BF-14D854B112B7}" type="pres">
      <dgm:prSet presAssocID="{4A1DE88C-A875-4A33-B475-4D19F1BA7497}" presName="img" presStyleLbl="fgImgPlace1" presStyleIdx="0" presStyleCnt="4"/>
      <dgm:spPr>
        <a:blipFill rotWithShape="1">
          <a:blip xmlns:r="http://schemas.openxmlformats.org/officeDocument/2006/relationships" r:embed="rId1"/>
          <a:stretch>
            <a:fillRect/>
          </a:stretch>
        </a:blipFill>
      </dgm:spPr>
    </dgm:pt>
    <dgm:pt modelId="{C6637CAF-C91E-48B4-8C9F-505617720CCD}" type="pres">
      <dgm:prSet presAssocID="{4A1DE88C-A875-4A33-B475-4D19F1BA7497}" presName="text" presStyleLbl="node1" presStyleIdx="0" presStyleCnt="4">
        <dgm:presLayoutVars>
          <dgm:bulletEnabled val="1"/>
        </dgm:presLayoutVars>
      </dgm:prSet>
      <dgm:spPr/>
    </dgm:pt>
    <dgm:pt modelId="{F636F655-9AE7-4697-86A6-39247DB50CB2}" type="pres">
      <dgm:prSet presAssocID="{DC3324BB-ABFE-468C-8627-1EB88F0D1DC2}" presName="spacer" presStyleCnt="0"/>
      <dgm:spPr/>
    </dgm:pt>
    <dgm:pt modelId="{EB733677-A2F1-4240-9919-33ECEEE2A04B}" type="pres">
      <dgm:prSet presAssocID="{FA6857A8-294D-4805-BA26-7EF601CD1142}" presName="comp" presStyleCnt="0"/>
      <dgm:spPr/>
    </dgm:pt>
    <dgm:pt modelId="{33650A36-8389-417B-886C-A53E3032B9AB}" type="pres">
      <dgm:prSet presAssocID="{FA6857A8-294D-4805-BA26-7EF601CD1142}" presName="box" presStyleLbl="node1" presStyleIdx="1" presStyleCnt="4"/>
      <dgm:spPr/>
    </dgm:pt>
    <dgm:pt modelId="{6B6D2528-D68C-4767-A0A6-5242E15A04EC}" type="pres">
      <dgm:prSet presAssocID="{FA6857A8-294D-4805-BA26-7EF601CD1142}" presName="img" presStyleLbl="fgImgPlace1" presStyleIdx="1" presStyleCnt="4"/>
      <dgm:spPr>
        <a:blipFill rotWithShape="1">
          <a:blip xmlns:r="http://schemas.openxmlformats.org/officeDocument/2006/relationships" r:embed="rId2"/>
          <a:stretch>
            <a:fillRect/>
          </a:stretch>
        </a:blipFill>
      </dgm:spPr>
    </dgm:pt>
    <dgm:pt modelId="{3911BB07-5452-4B3B-A5A4-C8B6AE7152DA}" type="pres">
      <dgm:prSet presAssocID="{FA6857A8-294D-4805-BA26-7EF601CD1142}" presName="text" presStyleLbl="node1" presStyleIdx="1" presStyleCnt="4">
        <dgm:presLayoutVars>
          <dgm:bulletEnabled val="1"/>
        </dgm:presLayoutVars>
      </dgm:prSet>
      <dgm:spPr/>
    </dgm:pt>
    <dgm:pt modelId="{8642FA0C-FA4E-4A79-800F-A6271D92395E}" type="pres">
      <dgm:prSet presAssocID="{08417460-6D78-41A8-BCF1-7BFA94228311}" presName="spacer" presStyleCnt="0"/>
      <dgm:spPr/>
    </dgm:pt>
    <dgm:pt modelId="{AD0E0B09-EDC4-48DC-BD19-C99FD177C251}" type="pres">
      <dgm:prSet presAssocID="{266E3A23-078B-4200-AA58-05A74BAA87D9}" presName="comp" presStyleCnt="0"/>
      <dgm:spPr/>
    </dgm:pt>
    <dgm:pt modelId="{EC3B7D24-4CE4-40E3-9FB9-7DD6C07C2210}" type="pres">
      <dgm:prSet presAssocID="{266E3A23-078B-4200-AA58-05A74BAA87D9}" presName="box" presStyleLbl="node1" presStyleIdx="2" presStyleCnt="4" custLinFactNeighborX="1511" custLinFactNeighborY="11532"/>
      <dgm:spPr/>
    </dgm:pt>
    <dgm:pt modelId="{BBD5D960-DE4D-47F8-9770-5992C51E3188}" type="pres">
      <dgm:prSet presAssocID="{266E3A23-078B-4200-AA58-05A74BAA87D9}" presName="img" presStyleLbl="fgImgPlace1" presStyleIdx="2" presStyleCnt="4"/>
      <dgm:spPr>
        <a:blipFill rotWithShape="1">
          <a:blip xmlns:r="http://schemas.openxmlformats.org/officeDocument/2006/relationships" r:embed="rId3"/>
          <a:stretch>
            <a:fillRect/>
          </a:stretch>
        </a:blipFill>
      </dgm:spPr>
    </dgm:pt>
    <dgm:pt modelId="{1AF73353-784E-4832-973B-A8CCD2E501BB}" type="pres">
      <dgm:prSet presAssocID="{266E3A23-078B-4200-AA58-05A74BAA87D9}" presName="text" presStyleLbl="node1" presStyleIdx="2" presStyleCnt="4">
        <dgm:presLayoutVars>
          <dgm:bulletEnabled val="1"/>
        </dgm:presLayoutVars>
      </dgm:prSet>
      <dgm:spPr/>
    </dgm:pt>
    <dgm:pt modelId="{30D3782A-F09A-4101-A7BC-DFE3406ADFFC}" type="pres">
      <dgm:prSet presAssocID="{F4A97011-78F0-4E9C-83AF-2B40E6ED92B3}" presName="spacer" presStyleCnt="0"/>
      <dgm:spPr/>
    </dgm:pt>
    <dgm:pt modelId="{5360DD9C-3756-408E-B57D-BBF8B7D9957F}" type="pres">
      <dgm:prSet presAssocID="{2624C2DC-D2ED-4E25-B8F5-7E4C0E38B94E}" presName="comp" presStyleCnt="0"/>
      <dgm:spPr/>
    </dgm:pt>
    <dgm:pt modelId="{829838CF-DCD1-4B6C-8677-845F5CBCF151}" type="pres">
      <dgm:prSet presAssocID="{2624C2DC-D2ED-4E25-B8F5-7E4C0E38B94E}" presName="box" presStyleLbl="node1" presStyleIdx="3" presStyleCnt="4"/>
      <dgm:spPr/>
    </dgm:pt>
    <dgm:pt modelId="{1F9E40EB-6C21-47AC-A223-323B021F9A2A}" type="pres">
      <dgm:prSet presAssocID="{2624C2DC-D2ED-4E25-B8F5-7E4C0E38B94E}" presName="img" presStyleLbl="fgImgPlace1" presStyleIdx="3" presStyleCnt="4"/>
      <dgm:spPr>
        <a:blipFill rotWithShape="1">
          <a:blip xmlns:r="http://schemas.openxmlformats.org/officeDocument/2006/relationships" r:embed="rId4"/>
          <a:stretch>
            <a:fillRect/>
          </a:stretch>
        </a:blipFill>
      </dgm:spPr>
    </dgm:pt>
    <dgm:pt modelId="{EE2E6EAC-38CE-4AE3-B07A-53A53E4919A2}" type="pres">
      <dgm:prSet presAssocID="{2624C2DC-D2ED-4E25-B8F5-7E4C0E38B94E}" presName="text" presStyleLbl="node1" presStyleIdx="3" presStyleCnt="4">
        <dgm:presLayoutVars>
          <dgm:bulletEnabled val="1"/>
        </dgm:presLayoutVars>
      </dgm:prSet>
      <dgm:spPr/>
    </dgm:pt>
  </dgm:ptLst>
  <dgm:cxnLst>
    <dgm:cxn modelId="{F3C92C00-697B-418D-BED4-86A81B046CB1}" srcId="{7F21B299-F2FD-43D6-B786-774C567C0382}" destId="{4A1DE88C-A875-4A33-B475-4D19F1BA7497}" srcOrd="0" destOrd="0" parTransId="{67235539-6D61-4AF8-A108-E545AE6330E3}" sibTransId="{DC3324BB-ABFE-468C-8627-1EB88F0D1DC2}"/>
    <dgm:cxn modelId="{AB16A701-41B9-4796-9FFB-271E51BAAB1D}" type="presOf" srcId="{4A1DE88C-A875-4A33-B475-4D19F1BA7497}" destId="{D19D994B-568F-415A-AB73-916E34C8B2C5}" srcOrd="0" destOrd="0" presId="urn:microsoft.com/office/officeart/2005/8/layout/vList4"/>
    <dgm:cxn modelId="{2FF50313-863C-4270-A30D-D9803E2B610A}" type="presOf" srcId="{266E3A23-078B-4200-AA58-05A74BAA87D9}" destId="{EC3B7D24-4CE4-40E3-9FB9-7DD6C07C2210}" srcOrd="0" destOrd="0" presId="urn:microsoft.com/office/officeart/2005/8/layout/vList4"/>
    <dgm:cxn modelId="{EFB34620-5D2D-45AE-BEF9-C76394AAE96E}" type="presOf" srcId="{266E3A23-078B-4200-AA58-05A74BAA87D9}" destId="{1AF73353-784E-4832-973B-A8CCD2E501BB}" srcOrd="1" destOrd="0" presId="urn:microsoft.com/office/officeart/2005/8/layout/vList4"/>
    <dgm:cxn modelId="{292FA724-5C13-4CB8-B52D-88879F6AC0F3}" srcId="{7F21B299-F2FD-43D6-B786-774C567C0382}" destId="{266E3A23-078B-4200-AA58-05A74BAA87D9}" srcOrd="2" destOrd="0" parTransId="{D3F6347D-D2DF-423B-841C-129F8F960377}" sibTransId="{F4A97011-78F0-4E9C-83AF-2B40E6ED92B3}"/>
    <dgm:cxn modelId="{F64FF624-4E58-4BCC-8E62-0564591B8124}" srcId="{7F21B299-F2FD-43D6-B786-774C567C0382}" destId="{FA6857A8-294D-4805-BA26-7EF601CD1142}" srcOrd="1" destOrd="0" parTransId="{6810C455-2F41-404C-90B8-8AFBF8D6316A}" sibTransId="{08417460-6D78-41A8-BCF1-7BFA94228311}"/>
    <dgm:cxn modelId="{F68C8768-4A20-467C-953F-1F00897AEB84}" type="presOf" srcId="{FA6857A8-294D-4805-BA26-7EF601CD1142}" destId="{33650A36-8389-417B-886C-A53E3032B9AB}" srcOrd="0" destOrd="0" presId="urn:microsoft.com/office/officeart/2005/8/layout/vList4"/>
    <dgm:cxn modelId="{480D8E6A-C0FD-40A8-9546-78212F20DC9A}" srcId="{7F21B299-F2FD-43D6-B786-774C567C0382}" destId="{2624C2DC-D2ED-4E25-B8F5-7E4C0E38B94E}" srcOrd="3" destOrd="0" parTransId="{6391D2BB-D82D-4F04-863A-5A06D2D9C3F3}" sibTransId="{94097254-5098-410E-AE22-F4306EEE2D9A}"/>
    <dgm:cxn modelId="{68F51292-9681-4479-899D-C0B942987514}" type="presOf" srcId="{2624C2DC-D2ED-4E25-B8F5-7E4C0E38B94E}" destId="{EE2E6EAC-38CE-4AE3-B07A-53A53E4919A2}" srcOrd="1" destOrd="0" presId="urn:microsoft.com/office/officeart/2005/8/layout/vList4"/>
    <dgm:cxn modelId="{9E3B1BA4-9191-4649-92C3-4464DD3B1EF3}" type="presOf" srcId="{2624C2DC-D2ED-4E25-B8F5-7E4C0E38B94E}" destId="{829838CF-DCD1-4B6C-8677-845F5CBCF151}" srcOrd="0" destOrd="0" presId="urn:microsoft.com/office/officeart/2005/8/layout/vList4"/>
    <dgm:cxn modelId="{119DAFB5-ABF7-4274-A0DE-96652FB74DFD}" type="presOf" srcId="{4A1DE88C-A875-4A33-B475-4D19F1BA7497}" destId="{C6637CAF-C91E-48B4-8C9F-505617720CCD}" srcOrd="1" destOrd="0" presId="urn:microsoft.com/office/officeart/2005/8/layout/vList4"/>
    <dgm:cxn modelId="{65EDA1DB-927D-47F5-AC89-6FB85706E9E7}" type="presOf" srcId="{FA6857A8-294D-4805-BA26-7EF601CD1142}" destId="{3911BB07-5452-4B3B-A5A4-C8B6AE7152DA}" srcOrd="1" destOrd="0" presId="urn:microsoft.com/office/officeart/2005/8/layout/vList4"/>
    <dgm:cxn modelId="{4FABE2F4-8400-4653-A6E5-22DC8F411545}" type="presOf" srcId="{7F21B299-F2FD-43D6-B786-774C567C0382}" destId="{D91253FE-18B6-4E01-A466-CD0AFD0EB9AD}" srcOrd="0" destOrd="0" presId="urn:microsoft.com/office/officeart/2005/8/layout/vList4"/>
    <dgm:cxn modelId="{E6F5EB33-1219-4C9F-9249-F242AC5D7E8D}" type="presParOf" srcId="{D91253FE-18B6-4E01-A466-CD0AFD0EB9AD}" destId="{39158462-5541-41A6-AD28-FE4C5176F4A1}" srcOrd="0" destOrd="0" presId="urn:microsoft.com/office/officeart/2005/8/layout/vList4"/>
    <dgm:cxn modelId="{28DDAF60-25E7-4544-A20D-1B4FD41CDD0B}" type="presParOf" srcId="{39158462-5541-41A6-AD28-FE4C5176F4A1}" destId="{D19D994B-568F-415A-AB73-916E34C8B2C5}" srcOrd="0" destOrd="0" presId="urn:microsoft.com/office/officeart/2005/8/layout/vList4"/>
    <dgm:cxn modelId="{8ED4B8DD-6929-415D-9AA6-D928387557FF}" type="presParOf" srcId="{39158462-5541-41A6-AD28-FE4C5176F4A1}" destId="{B08AAC42-E6A8-4622-B8BF-14D854B112B7}" srcOrd="1" destOrd="0" presId="urn:microsoft.com/office/officeart/2005/8/layout/vList4"/>
    <dgm:cxn modelId="{E6D4C0C1-63FB-414C-AA2E-A6B749385C83}" type="presParOf" srcId="{39158462-5541-41A6-AD28-FE4C5176F4A1}" destId="{C6637CAF-C91E-48B4-8C9F-505617720CCD}" srcOrd="2" destOrd="0" presId="urn:microsoft.com/office/officeart/2005/8/layout/vList4"/>
    <dgm:cxn modelId="{402D1258-A7F3-4EF9-B4D8-63EE3C5D5411}" type="presParOf" srcId="{D91253FE-18B6-4E01-A466-CD0AFD0EB9AD}" destId="{F636F655-9AE7-4697-86A6-39247DB50CB2}" srcOrd="1" destOrd="0" presId="urn:microsoft.com/office/officeart/2005/8/layout/vList4"/>
    <dgm:cxn modelId="{E35819AF-2155-48CB-8734-1CBA8A0C4743}" type="presParOf" srcId="{D91253FE-18B6-4E01-A466-CD0AFD0EB9AD}" destId="{EB733677-A2F1-4240-9919-33ECEEE2A04B}" srcOrd="2" destOrd="0" presId="urn:microsoft.com/office/officeart/2005/8/layout/vList4"/>
    <dgm:cxn modelId="{44500103-4CD5-489B-817B-4A964674A1B4}" type="presParOf" srcId="{EB733677-A2F1-4240-9919-33ECEEE2A04B}" destId="{33650A36-8389-417B-886C-A53E3032B9AB}" srcOrd="0" destOrd="0" presId="urn:microsoft.com/office/officeart/2005/8/layout/vList4"/>
    <dgm:cxn modelId="{88D7B50F-D55D-4179-B8E3-7BA8D3AD28E7}" type="presParOf" srcId="{EB733677-A2F1-4240-9919-33ECEEE2A04B}" destId="{6B6D2528-D68C-4767-A0A6-5242E15A04EC}" srcOrd="1" destOrd="0" presId="urn:microsoft.com/office/officeart/2005/8/layout/vList4"/>
    <dgm:cxn modelId="{DC6252AF-B0F9-4E5E-8B14-CBF87CC55385}" type="presParOf" srcId="{EB733677-A2F1-4240-9919-33ECEEE2A04B}" destId="{3911BB07-5452-4B3B-A5A4-C8B6AE7152DA}" srcOrd="2" destOrd="0" presId="urn:microsoft.com/office/officeart/2005/8/layout/vList4"/>
    <dgm:cxn modelId="{78856495-916D-4A0A-AB3D-0CA6327C0D00}" type="presParOf" srcId="{D91253FE-18B6-4E01-A466-CD0AFD0EB9AD}" destId="{8642FA0C-FA4E-4A79-800F-A6271D92395E}" srcOrd="3" destOrd="0" presId="urn:microsoft.com/office/officeart/2005/8/layout/vList4"/>
    <dgm:cxn modelId="{3A6CEAA5-3FCD-43FB-B5A6-E7773C195F0A}" type="presParOf" srcId="{D91253FE-18B6-4E01-A466-CD0AFD0EB9AD}" destId="{AD0E0B09-EDC4-48DC-BD19-C99FD177C251}" srcOrd="4" destOrd="0" presId="urn:microsoft.com/office/officeart/2005/8/layout/vList4"/>
    <dgm:cxn modelId="{6B951945-B7B4-4FB4-9FD9-9FEE2C192063}" type="presParOf" srcId="{AD0E0B09-EDC4-48DC-BD19-C99FD177C251}" destId="{EC3B7D24-4CE4-40E3-9FB9-7DD6C07C2210}" srcOrd="0" destOrd="0" presId="urn:microsoft.com/office/officeart/2005/8/layout/vList4"/>
    <dgm:cxn modelId="{BE1F93B4-7E7C-4024-A65A-FB4BF6486A4E}" type="presParOf" srcId="{AD0E0B09-EDC4-48DC-BD19-C99FD177C251}" destId="{BBD5D960-DE4D-47F8-9770-5992C51E3188}" srcOrd="1" destOrd="0" presId="urn:microsoft.com/office/officeart/2005/8/layout/vList4"/>
    <dgm:cxn modelId="{E4CA10FB-74EE-44DC-81B3-A499209A033E}" type="presParOf" srcId="{AD0E0B09-EDC4-48DC-BD19-C99FD177C251}" destId="{1AF73353-784E-4832-973B-A8CCD2E501BB}" srcOrd="2" destOrd="0" presId="urn:microsoft.com/office/officeart/2005/8/layout/vList4"/>
    <dgm:cxn modelId="{2E1C3293-DB6B-43A7-8DDD-A2D5EE78C737}" type="presParOf" srcId="{D91253FE-18B6-4E01-A466-CD0AFD0EB9AD}" destId="{30D3782A-F09A-4101-A7BC-DFE3406ADFFC}" srcOrd="5" destOrd="0" presId="urn:microsoft.com/office/officeart/2005/8/layout/vList4"/>
    <dgm:cxn modelId="{6E5E2B1B-1010-47FF-8166-6061ECF30627}" type="presParOf" srcId="{D91253FE-18B6-4E01-A466-CD0AFD0EB9AD}" destId="{5360DD9C-3756-408E-B57D-BBF8B7D9957F}" srcOrd="6" destOrd="0" presId="urn:microsoft.com/office/officeart/2005/8/layout/vList4"/>
    <dgm:cxn modelId="{3D7B03DF-E515-4650-BADF-633EC749F54D}" type="presParOf" srcId="{5360DD9C-3756-408E-B57D-BBF8B7D9957F}" destId="{829838CF-DCD1-4B6C-8677-845F5CBCF151}" srcOrd="0" destOrd="0" presId="urn:microsoft.com/office/officeart/2005/8/layout/vList4"/>
    <dgm:cxn modelId="{9F2AD62E-A76B-423D-8E14-733DAC9CFCEC}" type="presParOf" srcId="{5360DD9C-3756-408E-B57D-BBF8B7D9957F}" destId="{1F9E40EB-6C21-47AC-A223-323B021F9A2A}" srcOrd="1" destOrd="0" presId="urn:microsoft.com/office/officeart/2005/8/layout/vList4"/>
    <dgm:cxn modelId="{817B8133-FAB0-4F17-8843-D926A004F3D5}" type="presParOf" srcId="{5360DD9C-3756-408E-B57D-BBF8B7D9957F}" destId="{EE2E6EAC-38CE-4AE3-B07A-53A53E4919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D994B-568F-415A-AB73-916E34C8B2C5}">
      <dsp:nvSpPr>
        <dsp:cNvPr id="0" name=""/>
        <dsp:cNvSpPr/>
      </dsp:nvSpPr>
      <dsp:spPr>
        <a:xfrm>
          <a:off x="0" y="0"/>
          <a:ext cx="9982200" cy="1062632"/>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kern="1200" dirty="0"/>
            <a:t>Przed wejściem do sali umieszczona jest lista </a:t>
          </a:r>
          <a:r>
            <a:rPr lang="pl-PL" sz="2000" kern="1200"/>
            <a:t>zdających wygenerowana</a:t>
          </a:r>
          <a:br>
            <a:rPr lang="pl-PL" sz="2000" kern="1200"/>
          </a:br>
          <a:r>
            <a:rPr lang="pl-PL" sz="2000" kern="1200"/>
            <a:t> </a:t>
          </a:r>
          <a:r>
            <a:rPr lang="pl-PL" sz="2000" kern="1200" dirty="0"/>
            <a:t>w SIOEO.</a:t>
          </a:r>
        </a:p>
      </dsp:txBody>
      <dsp:txXfrm>
        <a:off x="2102703" y="0"/>
        <a:ext cx="7879496" cy="1062632"/>
      </dsp:txXfrm>
    </dsp:sp>
    <dsp:sp modelId="{B08AAC42-E6A8-4622-B8BF-14D854B112B7}">
      <dsp:nvSpPr>
        <dsp:cNvPr id="0" name=""/>
        <dsp:cNvSpPr/>
      </dsp:nvSpPr>
      <dsp:spPr>
        <a:xfrm>
          <a:off x="106263" y="106263"/>
          <a:ext cx="1996440" cy="850106"/>
        </a:xfrm>
        <a:prstGeom prst="roundRect">
          <a:avLst>
            <a:gd name="adj" fmla="val 10000"/>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650A36-8389-417B-886C-A53E3032B9AB}">
      <dsp:nvSpPr>
        <dsp:cNvPr id="0" name=""/>
        <dsp:cNvSpPr/>
      </dsp:nvSpPr>
      <dsp:spPr>
        <a:xfrm>
          <a:off x="0" y="1168896"/>
          <a:ext cx="9982200" cy="106263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kern="1200" dirty="0"/>
            <a:t>Przewodniczący zespołu nadzorującego przypomniał </a:t>
          </a:r>
          <a:r>
            <a:rPr lang="pl-PL" sz="2000" kern="1200" dirty="0">
              <a:solidFill>
                <a:schemeClr val="tx1"/>
              </a:solidFill>
            </a:rPr>
            <a:t>zdającym, członkom zespołu oraz obserwatorom</a:t>
          </a:r>
          <a:r>
            <a:rPr lang="pl-PL" sz="2000" kern="1200" dirty="0"/>
            <a:t> o zakazie wnoszenia do sali egzaminacyjnej urządzeń telekomunikacyjnych lub korzystania z takich urządzeń w sali. </a:t>
          </a:r>
        </a:p>
      </dsp:txBody>
      <dsp:txXfrm>
        <a:off x="2102703" y="1168896"/>
        <a:ext cx="7879496" cy="1062632"/>
      </dsp:txXfrm>
    </dsp:sp>
    <dsp:sp modelId="{6B6D2528-D68C-4767-A0A6-5242E15A04EC}">
      <dsp:nvSpPr>
        <dsp:cNvPr id="0" name=""/>
        <dsp:cNvSpPr/>
      </dsp:nvSpPr>
      <dsp:spPr>
        <a:xfrm>
          <a:off x="106263" y="1275159"/>
          <a:ext cx="1996440" cy="850106"/>
        </a:xfrm>
        <a:prstGeom prst="roundRect">
          <a:avLst>
            <a:gd name="adj" fmla="val 10000"/>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B7D24-4CE4-40E3-9FB9-7DD6C07C2210}">
      <dsp:nvSpPr>
        <dsp:cNvPr id="0" name=""/>
        <dsp:cNvSpPr/>
      </dsp:nvSpPr>
      <dsp:spPr>
        <a:xfrm>
          <a:off x="0" y="2460335"/>
          <a:ext cx="9982200" cy="1062632"/>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b="1" kern="1200" dirty="0">
              <a:solidFill>
                <a:srgbClr val="FF0000"/>
              </a:solidFill>
            </a:rPr>
            <a:t>Numery stolików, przy których będą pracować, losuje przewodniczący zespołu lub członek w obecności zdających.</a:t>
          </a:r>
        </a:p>
      </dsp:txBody>
      <dsp:txXfrm>
        <a:off x="2102703" y="2460335"/>
        <a:ext cx="7879496" cy="1062632"/>
      </dsp:txXfrm>
    </dsp:sp>
    <dsp:sp modelId="{BBD5D960-DE4D-47F8-9770-5992C51E3188}">
      <dsp:nvSpPr>
        <dsp:cNvPr id="0" name=""/>
        <dsp:cNvSpPr/>
      </dsp:nvSpPr>
      <dsp:spPr>
        <a:xfrm>
          <a:off x="106263" y="2444055"/>
          <a:ext cx="1996440" cy="850106"/>
        </a:xfrm>
        <a:prstGeom prst="roundRect">
          <a:avLst>
            <a:gd name="adj" fmla="val 10000"/>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838CF-DCD1-4B6C-8677-845F5CBCF151}">
      <dsp:nvSpPr>
        <dsp:cNvPr id="0" name=""/>
        <dsp:cNvSpPr/>
      </dsp:nvSpPr>
      <dsp:spPr>
        <a:xfrm>
          <a:off x="0" y="3506688"/>
          <a:ext cx="9982200" cy="1062632"/>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kern="1200" dirty="0"/>
            <a:t>Materiały egzaminacyjne są wnoszone na salę w obecności przedstawiciela zdających. – </a:t>
          </a:r>
          <a:r>
            <a:rPr lang="pl-PL" sz="2000" b="1" kern="1200" dirty="0">
              <a:solidFill>
                <a:srgbClr val="FF0000"/>
              </a:solidFill>
            </a:rPr>
            <a:t>jedna osoba ze wszystkich zdających.</a:t>
          </a:r>
        </a:p>
      </dsp:txBody>
      <dsp:txXfrm>
        <a:off x="2102703" y="3506688"/>
        <a:ext cx="7879496" cy="1062632"/>
      </dsp:txXfrm>
    </dsp:sp>
    <dsp:sp modelId="{1F9E40EB-6C21-47AC-A223-323B021F9A2A}">
      <dsp:nvSpPr>
        <dsp:cNvPr id="0" name=""/>
        <dsp:cNvSpPr/>
      </dsp:nvSpPr>
      <dsp:spPr>
        <a:xfrm>
          <a:off x="106263" y="3612951"/>
          <a:ext cx="1996440" cy="850106"/>
        </a:xfrm>
        <a:prstGeom prst="roundRect">
          <a:avLst>
            <a:gd name="adj" fmla="val 10000"/>
          </a:avLst>
        </a:prstGeom>
        <a:blipFill rotWithShape="1">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A10143A-A340-4232-807F-2497276D9C03}" type="datetime1">
              <a:rPr lang="pl-PL" smtClean="0"/>
              <a:pPr algn="r" rtl="0"/>
              <a:t>31.05.2020</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pl-PL" smtClean="0"/>
              <a:pPr algn="r" rtl="0"/>
              <a:t>‹#›</a:t>
            </a:fld>
            <a:endParaRPr lang="pl-PL"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pl-PL"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B425EA0-E529-43DA-9A24-C6AF1D10C506}" type="datetime1">
              <a:rPr lang="pl-PL" smtClean="0"/>
              <a:pPr/>
              <a:t>31.05.2020</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pl-PL"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pl-PL" smtClean="0"/>
              <a:pPr/>
              <a:t>‹#›</a:t>
            </a:fld>
            <a:endParaRPr lang="pl-PL"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 Europejskim Systemie Opisu Kształcenia Językowego: uczenie się, nauczanie, ocenianie (ESOKJ), </a:t>
            </a:r>
          </a:p>
        </p:txBody>
      </p:sp>
      <p:sp>
        <p:nvSpPr>
          <p:cNvPr id="4" name="Symbol zastępczy numeru slajdu 3"/>
          <p:cNvSpPr>
            <a:spLocks noGrp="1"/>
          </p:cNvSpPr>
          <p:nvPr>
            <p:ph type="sldNum" sz="quarter" idx="10"/>
          </p:nvPr>
        </p:nvSpPr>
        <p:spPr/>
        <p:txBody>
          <a:bodyPr/>
          <a:lstStyle/>
          <a:p>
            <a:fld id="{ACDE5117-4549-437A-82F6-149D46F96C00}" type="slidenum">
              <a:rPr lang="pl-PL" smtClean="0"/>
              <a:t>9</a:t>
            </a:fld>
            <a:endParaRPr lang="pl-PL" dirty="0"/>
          </a:p>
        </p:txBody>
      </p:sp>
    </p:spTree>
    <p:extLst>
      <p:ext uri="{BB962C8B-B14F-4D97-AF65-F5344CB8AC3E}">
        <p14:creationId xmlns:p14="http://schemas.microsoft.com/office/powerpoint/2010/main" val="2392971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Prostoką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8" name="Prostoką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pl-PL" dirty="0"/>
              <a:t>Kliknij, aby edytować styl</a:t>
            </a:r>
          </a:p>
        </p:txBody>
      </p:sp>
      <p:sp>
        <p:nvSpPr>
          <p:cNvPr id="3" name="Podtytuł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a:t>Kliknij, aby edytować styl wzorca podtytułu</a:t>
            </a:r>
            <a:endParaRPr lang="pl-PL" dirty="0"/>
          </a:p>
        </p:txBody>
      </p:sp>
      <p:sp>
        <p:nvSpPr>
          <p:cNvPr id="4" name="Data — symbol zastępczy 3"/>
          <p:cNvSpPr>
            <a:spLocks noGrp="1"/>
          </p:cNvSpPr>
          <p:nvPr>
            <p:ph type="dt" sz="half" idx="10"/>
          </p:nvPr>
        </p:nvSpPr>
        <p:spPr/>
        <p:txBody>
          <a:bodyPr rtlCol="0"/>
          <a:lstStyle>
            <a:lvl1pPr>
              <a:defRPr/>
            </a:lvl1pPr>
          </a:lstStyle>
          <a:p>
            <a:fld id="{65C6371D-4E07-4F85-BAFF-755D821EC30A}" type="datetime1">
              <a:rPr lang="pl-PL" smtClean="0"/>
              <a:pPr/>
              <a:t>31.05.2020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smtClean="0"/>
              <a:t>‹#›</a:t>
            </a:fld>
            <a:endParaRPr lang="pl-PL" dirty="0"/>
          </a:p>
        </p:txBody>
      </p:sp>
      <p:pic>
        <p:nvPicPr>
          <p:cNvPr id="11" name="Obraz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lstStyle>
            <a:lvl1pPr algn="l" rtl="0">
              <a:defRPr sz="3200"/>
            </a:lvl1pPr>
          </a:lstStyle>
          <a:p>
            <a:pPr rtl="0"/>
            <a:r>
              <a:rPr lang="pl-PL"/>
              <a:t>Kliknij, aby edytować styl</a:t>
            </a:r>
            <a:endParaRPr lang="pl-PL" dirty="0"/>
          </a:p>
        </p:txBody>
      </p:sp>
      <p:sp>
        <p:nvSpPr>
          <p:cNvPr id="3" name="Obraz — symbol zastępczy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lang="pl-PL" dirty="0"/>
          </a:p>
        </p:txBody>
      </p:sp>
      <p:sp>
        <p:nvSpPr>
          <p:cNvPr id="4" name="Tekst — symbol zastępczy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FB80D389-A0F1-4605-8870-9E7CF996AE7E}" type="datetime1">
              <a:rPr lang="pl-PL" smtClean="0"/>
              <a:pPr/>
              <a:t>31.05.2020</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526C56DC-6A78-479B-B655-F9B576FE87BD}" type="datetime1">
              <a:rPr lang="pl-PL" smtClean="0"/>
              <a:pPr/>
              <a:t>31.05.2020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372600" y="365125"/>
            <a:ext cx="1714500" cy="5811838"/>
          </a:xfrm>
        </p:spPr>
        <p:txBody>
          <a:bodyPr vert="eaVert" rtlCol="0"/>
          <a:lstStyle>
            <a:lvl1pPr rtl="0">
              <a:defRPr/>
            </a:lvl1pPr>
          </a:lstStyle>
          <a:p>
            <a:pPr rtl="0"/>
            <a:r>
              <a:rPr lang="pl-PL"/>
              <a:t>Kliknij, aby edytować styl</a:t>
            </a:r>
            <a:endParaRPr lang="pl-PL" dirty="0"/>
          </a:p>
        </p:txBody>
      </p:sp>
      <p:sp>
        <p:nvSpPr>
          <p:cNvPr id="3" name="Tekst pionowy — symbol zastępczy 2"/>
          <p:cNvSpPr>
            <a:spLocks noGrp="1"/>
          </p:cNvSpPr>
          <p:nvPr>
            <p:ph type="body" orient="vert" idx="1"/>
          </p:nvPr>
        </p:nvSpPr>
        <p:spPr>
          <a:xfrm>
            <a:off x="1104900" y="365125"/>
            <a:ext cx="8098896" cy="5811838"/>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CCCE90AF-1183-40A0-92EC-22F679BED170}" type="datetime1">
              <a:rPr lang="pl-PL" smtClean="0"/>
              <a:pPr/>
              <a:t>31.05.2020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smtClean="0"/>
              <a:t>‹#›</a:t>
            </a:fld>
            <a:endParaRPr lang="pl-PL" dirty="0"/>
          </a:p>
        </p:txBody>
      </p:sp>
      <p:grpSp>
        <p:nvGrpSpPr>
          <p:cNvPr id="7" name="Grupa 6"/>
          <p:cNvGrpSpPr/>
          <p:nvPr/>
        </p:nvGrpSpPr>
        <p:grpSpPr>
          <a:xfrm rot="5400000">
            <a:off x="6514047" y="3228843"/>
            <a:ext cx="5632704" cy="84403"/>
            <a:chOff x="1073150" y="1219201"/>
            <a:chExt cx="10058400" cy="63125"/>
          </a:xfrm>
        </p:grpSpPr>
        <p:cxnSp>
          <p:nvCxnSpPr>
            <p:cNvPr id="8" name="Łącznik prosty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Zawartość — symbol zastępczy 2"/>
          <p:cNvSpPr>
            <a:spLocks noGrp="1"/>
          </p:cNvSpPr>
          <p:nvPr>
            <p:ph idx="1"/>
          </p:nvPr>
        </p:nvSpPr>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D2320D25-2830-4FA8-85F0-42EF03D85EA1}" type="datetime1">
              <a:rPr lang="pl-PL" smtClean="0"/>
              <a:pPr/>
              <a:t>31.05.2020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ajd tytułowy z obrazem">
    <p:spTree>
      <p:nvGrpSpPr>
        <p:cNvPr id="1" name=""/>
        <p:cNvGrpSpPr/>
        <p:nvPr/>
      </p:nvGrpSpPr>
      <p:grpSpPr>
        <a:xfrm>
          <a:off x="0" y="0"/>
          <a:ext cx="0" cy="0"/>
          <a:chOff x="0" y="0"/>
          <a:chExt cx="0" cy="0"/>
        </a:xfrm>
      </p:grpSpPr>
      <p:grpSp>
        <p:nvGrpSpPr>
          <p:cNvPr id="13" name="Grupa 12"/>
          <p:cNvGrpSpPr/>
          <p:nvPr/>
        </p:nvGrpSpPr>
        <p:grpSpPr>
          <a:xfrm rot="10800000">
            <a:off x="0" y="5645510"/>
            <a:ext cx="12192000" cy="63125"/>
            <a:chOff x="507492" y="1501519"/>
            <a:chExt cx="8129016" cy="63125"/>
          </a:xfrm>
        </p:grpSpPr>
        <p:cxnSp>
          <p:nvCxnSpPr>
            <p:cNvPr id="17" name="Łącznik prosty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a 13"/>
          <p:cNvGrpSpPr/>
          <p:nvPr/>
        </p:nvGrpSpPr>
        <p:grpSpPr>
          <a:xfrm>
            <a:off x="0" y="1143000"/>
            <a:ext cx="12192000" cy="63125"/>
            <a:chOff x="507492" y="1501519"/>
            <a:chExt cx="8129016" cy="63125"/>
          </a:xfrm>
        </p:grpSpPr>
        <p:cxnSp>
          <p:nvCxnSpPr>
            <p:cNvPr id="15" name="Łącznik prosty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rostoką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8" name="Prostoką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pl-PL"/>
              <a:t>Kliknij, aby edytować styl</a:t>
            </a:r>
            <a:endParaRPr lang="pl-PL" dirty="0"/>
          </a:p>
        </p:txBody>
      </p:sp>
      <p:sp>
        <p:nvSpPr>
          <p:cNvPr id="3" name="Podtytuł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a:t>Kliknij, aby edytować styl wzorca podtytułu</a:t>
            </a:r>
            <a:endParaRPr lang="pl-PL" dirty="0"/>
          </a:p>
        </p:txBody>
      </p:sp>
      <p:pic>
        <p:nvPicPr>
          <p:cNvPr id="10" name="Obraz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Obraz — symbol zastępczy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pl-PL"/>
              <a:t>Kliknij ikonę, aby dodać obraz</a:t>
            </a:r>
            <a:endParaRPr lang="pl-PL" dirty="0"/>
          </a:p>
        </p:txBody>
      </p:sp>
      <p:sp>
        <p:nvSpPr>
          <p:cNvPr id="19" name="Tekst instruktażowy"/>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pl-PL" sz="1200" b="1" i="1" dirty="0">
                <a:latin typeface="Arial" pitchFamily="34" charset="0"/>
                <a:cs typeface="Arial" pitchFamily="34" charset="0"/>
              </a:rPr>
              <a:t>UWAGA:</a:t>
            </a:r>
          </a:p>
          <a:p>
            <a:pPr rtl="0"/>
            <a:r>
              <a:rPr lang="pl-PL" sz="1200" i="1" dirty="0">
                <a:latin typeface="Arial" pitchFamily="34" charset="0"/>
                <a:cs typeface="Arial" pitchFamily="34" charset="0"/>
              </a:rPr>
              <a:t>Aby zmienić obraz na tym slajdzie, zaznacz obraz i usuń go. Następnie kliknij ikonę Obrazy w symbolu zastępczym, aby wstawić swój własny obraz.</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8" name="Grupa 7"/>
          <p:cNvGrpSpPr/>
          <p:nvPr/>
        </p:nvGrpSpPr>
        <p:grpSpPr>
          <a:xfrm>
            <a:off x="0" y="2514600"/>
            <a:ext cx="12192000" cy="3194035"/>
            <a:chOff x="647402" y="2514600"/>
            <a:chExt cx="10838688" cy="3194035"/>
          </a:xfrm>
        </p:grpSpPr>
        <p:grpSp>
          <p:nvGrpSpPr>
            <p:cNvPr id="9" name="Grupa 8"/>
            <p:cNvGrpSpPr/>
            <p:nvPr/>
          </p:nvGrpSpPr>
          <p:grpSpPr>
            <a:xfrm>
              <a:off x="647402" y="2514600"/>
              <a:ext cx="10838688" cy="63125"/>
              <a:chOff x="507492" y="1501519"/>
              <a:chExt cx="8129016" cy="63125"/>
            </a:xfrm>
          </p:grpSpPr>
          <p:cxnSp>
            <p:nvCxnSpPr>
              <p:cNvPr id="14" name="Łącznik prosty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Łącznik prosty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rostoką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grpSp>
          <p:nvGrpSpPr>
            <p:cNvPr id="11" name="Grupa 10"/>
            <p:cNvGrpSpPr/>
            <p:nvPr/>
          </p:nvGrpSpPr>
          <p:grpSpPr>
            <a:xfrm rot="10800000">
              <a:off x="647402" y="5645510"/>
              <a:ext cx="10838688" cy="63125"/>
              <a:chOff x="507492" y="1501519"/>
              <a:chExt cx="8129016" cy="63125"/>
            </a:xfrm>
          </p:grpSpPr>
          <p:cxnSp>
            <p:nvCxnSpPr>
              <p:cNvPr id="12" name="Łącznik prosty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ytuł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pl-PL"/>
              <a:t>Kliknij, aby edytować styl</a:t>
            </a:r>
            <a:endParaRPr lang="pl-PL" dirty="0"/>
          </a:p>
        </p:txBody>
      </p:sp>
      <p:sp>
        <p:nvSpPr>
          <p:cNvPr id="3" name="Tekst — symbol zastępczy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p:txBody>
          <a:bodyPr rtlCol="0"/>
          <a:lstStyle>
            <a:lvl1pPr>
              <a:defRPr/>
            </a:lvl1pPr>
          </a:lstStyle>
          <a:p>
            <a:fld id="{4AF0F495-AA3D-4AD7-991B-FEBA7092C9B8}" type="datetime1">
              <a:rPr lang="pl-PL" smtClean="0"/>
              <a:pPr/>
              <a:t>31.05.2020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smtClean="0"/>
              <a:t>‹#›</a:t>
            </a:fld>
            <a:endParaRPr lang="pl-PL" dirty="0"/>
          </a:p>
        </p:txBody>
      </p:sp>
      <p:pic>
        <p:nvPicPr>
          <p:cNvPr id="7" name="Obraz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Zawartość — symbol zastępczy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lvl1pPr>
              <a:defRPr/>
            </a:lvl1pPr>
          </a:lstStyle>
          <a:p>
            <a:fld id="{0DC8C4DE-2FA7-4D60-B47C-6F8301B33C8B}" type="datetime1">
              <a:rPr lang="pl-PL" smtClean="0"/>
              <a:pPr/>
              <a:t>31.05.2020</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Tekst — symbol zastępczy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104900" y="2424112"/>
            <a:ext cx="4919472" cy="3748088"/>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166110" y="2424112"/>
            <a:ext cx="4919472" cy="3748088"/>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7" name="Data — symbol zastępczy 6"/>
          <p:cNvSpPr>
            <a:spLocks noGrp="1"/>
          </p:cNvSpPr>
          <p:nvPr>
            <p:ph type="dt" sz="half" idx="10"/>
          </p:nvPr>
        </p:nvSpPr>
        <p:spPr/>
        <p:txBody>
          <a:bodyPr rtlCol="0"/>
          <a:lstStyle>
            <a:lvl1pPr>
              <a:defRPr/>
            </a:lvl1pPr>
          </a:lstStyle>
          <a:p>
            <a:fld id="{6036B043-7BF5-4299-B951-1630E7CF4100}" type="datetime1">
              <a:rPr lang="pl-PL" smtClean="0"/>
              <a:pPr/>
              <a:t>31.05.2020</a:t>
            </a:fld>
            <a:endParaRPr lang="pl-PL" dirty="0"/>
          </a:p>
        </p:txBody>
      </p:sp>
      <p:sp>
        <p:nvSpPr>
          <p:cNvPr id="8" name="Stopka — symbol zastępczy 7"/>
          <p:cNvSpPr>
            <a:spLocks noGrp="1"/>
          </p:cNvSpPr>
          <p:nvPr>
            <p:ph type="ftr" sz="quarter" idx="11"/>
          </p:nvPr>
        </p:nvSpPr>
        <p:spPr/>
        <p:txBody>
          <a:bodyPr rtlCol="0"/>
          <a:lstStyle/>
          <a:p>
            <a:pPr rtl="0"/>
            <a:endParaRPr lang="pl-PL" dirty="0"/>
          </a:p>
        </p:txBody>
      </p:sp>
      <p:sp>
        <p:nvSpPr>
          <p:cNvPr id="9" name="Numer slajdu — symbol zastępczy 8"/>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Data — symbol zastępczy 2"/>
          <p:cNvSpPr>
            <a:spLocks noGrp="1"/>
          </p:cNvSpPr>
          <p:nvPr>
            <p:ph type="dt" sz="half" idx="10"/>
          </p:nvPr>
        </p:nvSpPr>
        <p:spPr/>
        <p:txBody>
          <a:bodyPr rtlCol="0"/>
          <a:lstStyle>
            <a:lvl1pPr>
              <a:defRPr/>
            </a:lvl1pPr>
          </a:lstStyle>
          <a:p>
            <a:fld id="{C1EB7C46-DFF9-4F7E-8365-B5A6E735CAD3}" type="datetime1">
              <a:rPr lang="pl-PL" smtClean="0"/>
              <a:pPr/>
              <a:t>31.05.2020</a:t>
            </a:fld>
            <a:endParaRPr lang="pl-PL" dirty="0"/>
          </a:p>
        </p:txBody>
      </p:sp>
      <p:sp>
        <p:nvSpPr>
          <p:cNvPr id="4" name="Stopka — symbol zastępczy 3"/>
          <p:cNvSpPr>
            <a:spLocks noGrp="1"/>
          </p:cNvSpPr>
          <p:nvPr>
            <p:ph type="ftr" sz="quarter" idx="11"/>
          </p:nvPr>
        </p:nvSpPr>
        <p:spPr/>
        <p:txBody>
          <a:bodyPr rtlCol="0"/>
          <a:lstStyle/>
          <a:p>
            <a:pPr rtl="0"/>
            <a:endParaRPr lang="pl-PL" dirty="0"/>
          </a:p>
        </p:txBody>
      </p:sp>
      <p:sp>
        <p:nvSpPr>
          <p:cNvPr id="5" name="Numer slajdu — symbol zastępczy 4"/>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lvl1pPr>
          </a:lstStyle>
          <a:p>
            <a:fld id="{43895329-6092-4BA4-9532-AD34B0184DCB}" type="datetime1">
              <a:rPr lang="pl-PL" smtClean="0"/>
              <a:pPr/>
              <a:t>31.05.2020</a:t>
            </a:fld>
            <a:endParaRPr lang="pl-PL" dirty="0"/>
          </a:p>
        </p:txBody>
      </p:sp>
      <p:sp>
        <p:nvSpPr>
          <p:cNvPr id="3" name="Stopka — symbol zastępczy 2"/>
          <p:cNvSpPr>
            <a:spLocks noGrp="1"/>
          </p:cNvSpPr>
          <p:nvPr>
            <p:ph type="ftr" sz="quarter" idx="11"/>
          </p:nvPr>
        </p:nvSpPr>
        <p:spPr/>
        <p:txBody>
          <a:bodyPr rtlCol="0"/>
          <a:lstStyle/>
          <a:p>
            <a:pPr rtl="0"/>
            <a:endParaRPr lang="pl-PL" dirty="0"/>
          </a:p>
        </p:txBody>
      </p:sp>
      <p:sp>
        <p:nvSpPr>
          <p:cNvPr id="4" name="Numer slajdu — symbol zastępczy 3"/>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lstStyle>
            <a:lvl1pPr algn="l" rtl="0">
              <a:defRPr sz="3200"/>
            </a:lvl1pPr>
          </a:lstStyle>
          <a:p>
            <a:pPr rtl="0"/>
            <a:r>
              <a:rPr lang="pl-PL"/>
              <a:t>Kliknij, aby edytować styl</a:t>
            </a:r>
            <a:endParaRPr lang="pl-PL" dirty="0"/>
          </a:p>
        </p:txBody>
      </p:sp>
      <p:sp>
        <p:nvSpPr>
          <p:cNvPr id="3" name="Zawartość — symbol zastępczy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82AC2CB1-BF11-4EDC-9888-797F91EDE05B}" type="datetime1">
              <a:rPr lang="pl-PL" smtClean="0"/>
              <a:pPr/>
              <a:t>31.05.2020</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0FF54DE5-C571-48E8-A5BC-B369434E2F44}" type="slidenum">
              <a:rPr lang="pl-PL" smtClean="0"/>
              <a:t>‹#›</a:t>
            </a:fld>
            <a:endParaRPr lang="pl-PL"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90000"/>
                <a:alpha val="80000"/>
                <a:satMod val="200000"/>
              </a:schemeClr>
            </a:gs>
          </a:gsLst>
          <a:path path="rect">
            <a:fillToRect l="5000" t="5000" r="5000" b="5000"/>
          </a:path>
          <a:tileRect/>
        </a:grad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pl-PL" dirty="0"/>
              <a:t>Kliknij, aby edytować styl</a:t>
            </a:r>
          </a:p>
        </p:txBody>
      </p:sp>
      <p:sp>
        <p:nvSpPr>
          <p:cNvPr id="3" name="Tekst — symbol zastępczy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a:p>
            <a:pPr lvl="5" rtl="0"/>
            <a:r>
              <a:rPr lang="pl-PL" dirty="0"/>
              <a:t>Szósty poziom</a:t>
            </a:r>
          </a:p>
          <a:p>
            <a:pPr lvl="6" rtl="0"/>
            <a:r>
              <a:rPr lang="pl-PL" dirty="0"/>
              <a:t>Siódmy poziom</a:t>
            </a:r>
          </a:p>
          <a:p>
            <a:pPr lvl="7" rtl="0"/>
            <a:r>
              <a:rPr lang="pl-PL" dirty="0"/>
              <a:t>Ósmy poziom</a:t>
            </a:r>
          </a:p>
          <a:p>
            <a:pPr lvl="8" rtl="0"/>
            <a:r>
              <a:rPr lang="pl-PL" dirty="0"/>
              <a:t>Dziewiąty poziom</a:t>
            </a:r>
          </a:p>
        </p:txBody>
      </p:sp>
      <p:sp>
        <p:nvSpPr>
          <p:cNvPr id="4" name="Data — symbol zastępczy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pl-PL" dirty="0"/>
              <a:t>​</a:t>
            </a:r>
            <a:fld id="{F98AB441-90A0-4B0A-BA03-211BA599364D}" type="datetime1">
              <a:rPr lang="pl-PL" smtClean="0"/>
              <a:pPr/>
              <a:t>31.05.2020</a:t>
            </a:fld>
            <a:r>
              <a:rPr lang="pl-PL" dirty="0"/>
              <a:t>​</a:t>
            </a:r>
          </a:p>
        </p:txBody>
      </p:sp>
      <p:sp>
        <p:nvSpPr>
          <p:cNvPr id="5" name="Stopka — symbol zastępczy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pl-PL" dirty="0"/>
          </a:p>
        </p:txBody>
      </p:sp>
      <p:sp>
        <p:nvSpPr>
          <p:cNvPr id="6" name="Numer slajdu — symbol zastępczy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pl-PL" smtClean="0"/>
              <a:pPr/>
              <a:t>‹#›</a:t>
            </a:fld>
            <a:endParaRPr lang="pl-PL" dirty="0"/>
          </a:p>
        </p:txBody>
      </p:sp>
      <p:grpSp>
        <p:nvGrpSpPr>
          <p:cNvPr id="15" name="Grupa 14"/>
          <p:cNvGrpSpPr/>
          <p:nvPr/>
        </p:nvGrpSpPr>
        <p:grpSpPr>
          <a:xfrm>
            <a:off x="1103376" y="1219201"/>
            <a:ext cx="9985248" cy="84403"/>
            <a:chOff x="1073150" y="1219201"/>
            <a:chExt cx="10058400" cy="63125"/>
          </a:xfrm>
        </p:grpSpPr>
        <p:cxnSp>
          <p:nvCxnSpPr>
            <p:cNvPr id="13" name="Łącznik prosty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tm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27AD-1D68-463C-8B56-A584873B04D9}"/>
              </a:ext>
            </a:extLst>
          </p:cNvPr>
          <p:cNvSpPr>
            <a:spLocks noGrp="1"/>
          </p:cNvSpPr>
          <p:nvPr>
            <p:ph type="ctrTitle"/>
          </p:nvPr>
        </p:nvSpPr>
        <p:spPr/>
        <p:txBody>
          <a:bodyPr/>
          <a:lstStyle/>
          <a:p>
            <a:pPr algn="ctr"/>
            <a:r>
              <a:rPr lang="pl-PL" dirty="0"/>
              <a:t>Informacje dla zdających</a:t>
            </a:r>
            <a:br>
              <a:rPr lang="pl-PL" dirty="0"/>
            </a:br>
            <a:r>
              <a:rPr lang="pl-PL" dirty="0"/>
              <a:t>i rodziców/prawnych opiekunów</a:t>
            </a:r>
          </a:p>
        </p:txBody>
      </p:sp>
      <p:sp>
        <p:nvSpPr>
          <p:cNvPr id="3" name="Subtitle 2">
            <a:extLst>
              <a:ext uri="{FF2B5EF4-FFF2-40B4-BE49-F238E27FC236}">
                <a16:creationId xmlns:a16="http://schemas.microsoft.com/office/drawing/2014/main" id="{119A9A38-708B-49D8-87C9-D04C5DC07C96}"/>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473569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25716" y="2971806"/>
            <a:ext cx="10071099" cy="1684150"/>
          </a:xfrm>
        </p:spPr>
        <p:txBody>
          <a:bodyPr/>
          <a:lstStyle/>
          <a:p>
            <a:pPr algn="ctr"/>
            <a:r>
              <a:rPr lang="pl-PL" dirty="0"/>
              <a:t>BEZPOŚREDNIO Przed Egzaminem</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4225138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Rozpoczęcie egzaminu</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161347621"/>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297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Przebieg egzaminu</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1825959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srgbClr val="FF0000"/>
                </a:solidFill>
                <a:effectLst>
                  <a:outerShdw blurRad="38100" dist="38100" dir="2700000" algn="tl">
                    <a:srgbClr val="000000">
                      <a:alpha val="43137"/>
                    </a:srgbClr>
                  </a:outerShdw>
                </a:effectLst>
              </a:rPr>
              <a:t>Przed egzaminem zdający będą poinformowani o:</a:t>
            </a:r>
          </a:p>
        </p:txBody>
      </p:sp>
      <p:sp>
        <p:nvSpPr>
          <p:cNvPr id="4" name="Symbol zastępczy zawartości 3"/>
          <p:cNvSpPr>
            <a:spLocks noGrp="1"/>
          </p:cNvSpPr>
          <p:nvPr>
            <p:ph idx="1"/>
          </p:nvPr>
        </p:nvSpPr>
        <p:spPr>
          <a:xfrm>
            <a:off x="3613532" y="1410159"/>
            <a:ext cx="7473567" cy="5288096"/>
          </a:xfrm>
        </p:spPr>
        <p:txBody>
          <a:bodyPr>
            <a:normAutofit fontScale="85000" lnSpcReduction="20000"/>
          </a:bodyPr>
          <a:lstStyle/>
          <a:p>
            <a:pPr algn="just">
              <a:buClr>
                <a:srgbClr val="0070C0"/>
              </a:buClr>
              <a:buFont typeface="Wingdings" panose="05000000000000000000" pitchFamily="2" charset="2"/>
              <a:buChar char="q"/>
            </a:pPr>
            <a:r>
              <a:rPr lang="pl-PL" dirty="0"/>
              <a:t>obowiązku zapoznania się przed przystąpieniem do rozwiązywania </a:t>
            </a:r>
            <a:r>
              <a:rPr lang="pl-PL"/>
              <a:t>zadań </a:t>
            </a:r>
            <a:br>
              <a:rPr lang="pl-PL"/>
            </a:br>
            <a:r>
              <a:rPr lang="pl-PL"/>
              <a:t>z </a:t>
            </a:r>
            <a:r>
              <a:rPr lang="pl-PL" dirty="0"/>
              <a:t>instrukcją na 1. i 2. stronie arkusza egzaminacyjnego</a:t>
            </a:r>
          </a:p>
          <a:p>
            <a:pPr algn="just">
              <a:buClr>
                <a:srgbClr val="0070C0"/>
              </a:buClr>
              <a:buFont typeface="Wingdings" panose="05000000000000000000" pitchFamily="2" charset="2"/>
              <a:buChar char="q"/>
            </a:pPr>
            <a:r>
              <a:rPr lang="pl-PL" dirty="0"/>
              <a:t>obowiązku sprawdzenia kompletności arkusza egzaminacyjnego</a:t>
            </a:r>
          </a:p>
          <a:p>
            <a:pPr algn="just">
              <a:buClr>
                <a:srgbClr val="0070C0"/>
              </a:buClr>
              <a:buFont typeface="Wingdings" panose="05000000000000000000" pitchFamily="2" charset="2"/>
              <a:buChar char="q"/>
            </a:pPr>
            <a:r>
              <a:rPr lang="pl-PL" dirty="0"/>
              <a:t>obowiązku sprawdzenia poprawności numeru PESEL na naklejkach przygotowanych przez OKE oraz o sposobie kodowania arkuszy (dotyczy zdających, którzy mają ten obowiązek)</a:t>
            </a:r>
          </a:p>
          <a:p>
            <a:pPr algn="just">
              <a:buClr>
                <a:srgbClr val="0070C0"/>
              </a:buClr>
              <a:buFont typeface="Wingdings" panose="05000000000000000000" pitchFamily="2" charset="2"/>
              <a:buChar char="q"/>
            </a:pPr>
            <a:r>
              <a:rPr lang="pl-PL" dirty="0"/>
              <a:t>obowiązku zaznaczania odpowiedzi do zadań zamkniętych na karcie odpowiedzi (dotyczy zdających, którzy mają ten obowiązek)</a:t>
            </a:r>
          </a:p>
          <a:p>
            <a:pPr algn="just">
              <a:buClr>
                <a:srgbClr val="0070C0"/>
              </a:buClr>
              <a:buFont typeface="Wingdings" panose="05000000000000000000" pitchFamily="2" charset="2"/>
              <a:buChar char="q"/>
            </a:pPr>
            <a:r>
              <a:rPr lang="pl-PL" dirty="0"/>
              <a:t>dodatkowych 5 minutach przeznaczonych na sprawdzenie poprawności przeniesienia odpowiedzi do zadań zamkniętych na kartę odpowiedzi po zakończeniu czasu pracy przewidzianego na rozwiązanie zadań</a:t>
            </a:r>
          </a:p>
          <a:p>
            <a:pPr algn="just">
              <a:buClr>
                <a:srgbClr val="0070C0"/>
              </a:buClr>
              <a:buFont typeface="Wingdings" panose="05000000000000000000" pitchFamily="2" charset="2"/>
              <a:buChar char="q"/>
            </a:pPr>
            <a:r>
              <a:rPr lang="pl-PL" dirty="0"/>
              <a:t>zasadach oddawania arkuszy egzaminacyjnych po zakończeniu pracy - </a:t>
            </a:r>
            <a:r>
              <a:rPr lang="pl-PL" b="1" dirty="0">
                <a:solidFill>
                  <a:srgbClr val="FF0000"/>
                </a:solidFill>
              </a:rPr>
              <a:t>zdający może opuścić na stałe salę egzaminacyjną (jeżeli zakończył pracę </a:t>
            </a:r>
            <a:br>
              <a:rPr lang="pl-PL" b="1" dirty="0">
                <a:solidFill>
                  <a:srgbClr val="FF0000"/>
                </a:solidFill>
              </a:rPr>
            </a:br>
            <a:r>
              <a:rPr lang="pl-PL" b="1" dirty="0">
                <a:solidFill>
                  <a:srgbClr val="FF0000"/>
                </a:solidFill>
              </a:rPr>
              <a:t>z arkuszem) najpóźniej na 15 minut przed czasem wyznaczonym jako czas zakończenia pracy z arkuszem. W ciągu ostatnich 15 minut przed zakończeniem egzaminu (nawet jeżeli zdający skończył pracę </a:t>
            </a:r>
            <a:br>
              <a:rPr lang="pl-PL" b="1" dirty="0">
                <a:solidFill>
                  <a:srgbClr val="FF0000"/>
                </a:solidFill>
              </a:rPr>
            </a:br>
            <a:r>
              <a:rPr lang="pl-PL" b="1" dirty="0">
                <a:solidFill>
                  <a:srgbClr val="FF0000"/>
                </a:solidFill>
              </a:rPr>
              <a:t>z arkuszem egzaminacyjnym) zdający nie opuszczają sali egzaminacyjnej.</a:t>
            </a:r>
            <a:endParaRPr lang="pl-PL" dirty="0"/>
          </a:p>
          <a:p>
            <a:pPr algn="just">
              <a:buClr>
                <a:srgbClr val="0070C0"/>
              </a:buClr>
              <a:buFont typeface="Wingdings" panose="05000000000000000000" pitchFamily="2" charset="2"/>
              <a:buChar char="q"/>
            </a:pPr>
            <a:r>
              <a:rPr lang="pl-PL" dirty="0"/>
              <a:t>tym, że do końca pracy z arkuszem egzaminacyjnym pozostało </a:t>
            </a:r>
            <a:br>
              <a:rPr lang="pl-PL" dirty="0"/>
            </a:br>
            <a:r>
              <a:rPr lang="pl-PL" dirty="0"/>
              <a:t>10 minut</a:t>
            </a:r>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00" y="4263527"/>
            <a:ext cx="2364236" cy="1330239"/>
          </a:xfrm>
          <a:prstGeom prst="rect">
            <a:avLst/>
          </a:prstGeom>
        </p:spPr>
      </p:pic>
      <p:pic>
        <p:nvPicPr>
          <p:cNvPr id="9" name="Obraz 8" descr="Wycinek ekra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2243384"/>
            <a:ext cx="2275548" cy="1365925"/>
          </a:xfrm>
          <a:prstGeom prst="rect">
            <a:avLst/>
          </a:prstGeom>
        </p:spPr>
      </p:pic>
    </p:spTree>
    <p:extLst>
      <p:ext uri="{BB962C8B-B14F-4D97-AF65-F5344CB8AC3E}">
        <p14:creationId xmlns:p14="http://schemas.microsoft.com/office/powerpoint/2010/main" val="2234921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03" y="4139938"/>
            <a:ext cx="4454193" cy="19852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ipsa 1"/>
          <p:cNvSpPr/>
          <p:nvPr/>
        </p:nvSpPr>
        <p:spPr>
          <a:xfrm>
            <a:off x="1104901" y="4496844"/>
            <a:ext cx="4442662" cy="10146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904" y="3737636"/>
            <a:ext cx="4181475"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Elipsa 6"/>
          <p:cNvSpPr/>
          <p:nvPr/>
        </p:nvSpPr>
        <p:spPr>
          <a:xfrm>
            <a:off x="7076370" y="4609578"/>
            <a:ext cx="3727973" cy="112734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010" y="1704596"/>
            <a:ext cx="5688632" cy="199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ytuł 1"/>
          <p:cNvSpPr>
            <a:spLocks noGrp="1"/>
          </p:cNvSpPr>
          <p:nvPr>
            <p:ph type="title"/>
          </p:nvPr>
        </p:nvSpPr>
        <p:spPr>
          <a:xfrm>
            <a:off x="1104900" y="76200"/>
            <a:ext cx="9980682" cy="1096962"/>
          </a:xfrm>
        </p:spPr>
        <p:txBody>
          <a:bodyPr>
            <a:normAutofit/>
          </a:bodyPr>
          <a:lstStyle/>
          <a:p>
            <a:r>
              <a:rPr lang="pl-PL" dirty="0"/>
              <a:t>Kodowanie arkuszy </a:t>
            </a:r>
            <a:r>
              <a:rPr lang="pl-PL" b="1" dirty="0">
                <a:effectLst>
                  <a:outerShdw blurRad="38100" dist="38100" dir="2700000" algn="tl">
                    <a:srgbClr val="000000">
                      <a:alpha val="43137"/>
                    </a:srgbClr>
                  </a:outerShdw>
                </a:effectLst>
              </a:rPr>
              <a:t>z języka polskiego i języka obcego</a:t>
            </a:r>
            <a:br>
              <a:rPr lang="pl-PL" dirty="0"/>
            </a:br>
            <a:r>
              <a:rPr lang="pl-PL" dirty="0"/>
              <a:t>(dotyczy zdających, którzy mają ten obowiązek)</a:t>
            </a:r>
            <a:endParaRPr lang="pl-P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433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Arkusz_OMAP-100-1904.pdf — Mozilla Firefox"/>
          <p:cNvPicPr>
            <a:picLocks noChangeAspect="1"/>
          </p:cNvPicPr>
          <p:nvPr/>
        </p:nvPicPr>
        <p:blipFill rotWithShape="1">
          <a:blip r:embed="rId2">
            <a:extLst>
              <a:ext uri="{28A0092B-C50C-407E-A947-70E740481C1C}">
                <a14:useLocalDpi xmlns:a14="http://schemas.microsoft.com/office/drawing/2010/main" val="0"/>
              </a:ext>
            </a:extLst>
          </a:blip>
          <a:srcRect l="21506" t="18786" r="22109" b="2033"/>
          <a:stretch/>
        </p:blipFill>
        <p:spPr>
          <a:xfrm>
            <a:off x="166869" y="3782970"/>
            <a:ext cx="3800820" cy="2893253"/>
          </a:xfrm>
          <a:prstGeom prst="rect">
            <a:avLst/>
          </a:prstGeom>
          <a:ln>
            <a:solidFill>
              <a:srgbClr val="002060"/>
            </a:solidFill>
          </a:ln>
        </p:spPr>
      </p:pic>
      <p:sp>
        <p:nvSpPr>
          <p:cNvPr id="17" name="pole tekstowe 16"/>
          <p:cNvSpPr txBox="1"/>
          <p:nvPr/>
        </p:nvSpPr>
        <p:spPr>
          <a:xfrm>
            <a:off x="8169433" y="417225"/>
            <a:ext cx="2916149" cy="442674"/>
          </a:xfrm>
          <a:prstGeom prst="flowChartAlternateProcess">
            <a:avLst/>
          </a:prstGeom>
          <a:noFill/>
          <a:ln w="34925" cap="rnd">
            <a:solidFill>
              <a:srgbClr val="C00000"/>
            </a:solidFill>
          </a:ln>
        </p:spPr>
        <p:txBody>
          <a:bodyPr wrap="square" rtlCol="0">
            <a:spAutoFit/>
          </a:bodyPr>
          <a:lstStyle/>
          <a:p>
            <a:pPr algn="ctr"/>
            <a:r>
              <a:rPr lang="pl-PL" sz="2000" b="1" cap="all" dirty="0">
                <a:solidFill>
                  <a:srgbClr val="C00000"/>
                </a:solidFill>
                <a:latin typeface="+mj-lt"/>
              </a:rPr>
              <a:t>e-ocenianie</a:t>
            </a:r>
          </a:p>
        </p:txBody>
      </p:sp>
      <p:sp>
        <p:nvSpPr>
          <p:cNvPr id="2" name="Tytuł 1"/>
          <p:cNvSpPr>
            <a:spLocks noGrp="1"/>
          </p:cNvSpPr>
          <p:nvPr>
            <p:ph type="title"/>
          </p:nvPr>
        </p:nvSpPr>
        <p:spPr/>
        <p:txBody>
          <a:bodyPr/>
          <a:lstStyle/>
          <a:p>
            <a:r>
              <a:rPr lang="pl-PL" dirty="0"/>
              <a:t>Kodowanie arkuszy </a:t>
            </a:r>
            <a:r>
              <a:rPr lang="pl-PL" b="1" dirty="0">
                <a:effectLst>
                  <a:outerShdw blurRad="38100" dist="38100" dir="2700000" algn="tl">
                    <a:srgbClr val="000000">
                      <a:alpha val="43137"/>
                    </a:srgbClr>
                  </a:outerShdw>
                </a:effectLst>
              </a:rPr>
              <a:t>z matematyki</a:t>
            </a:r>
            <a:endParaRPr lang="pl-PL" dirty="0"/>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00" y="1347750"/>
            <a:ext cx="5731881" cy="235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az 5"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261" y="3782970"/>
            <a:ext cx="3997313" cy="2893252"/>
          </a:xfrm>
          <a:prstGeom prst="rect">
            <a:avLst/>
          </a:prstGeom>
          <a:ln>
            <a:solidFill>
              <a:srgbClr val="002060"/>
            </a:solidFill>
          </a:ln>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306" y="3782970"/>
            <a:ext cx="3726337" cy="2793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ostokąt 7"/>
          <p:cNvSpPr/>
          <p:nvPr/>
        </p:nvSpPr>
        <p:spPr>
          <a:xfrm>
            <a:off x="2718148" y="4171167"/>
            <a:ext cx="1052186" cy="576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2718148" y="4215007"/>
            <a:ext cx="1238803" cy="646331"/>
          </a:xfrm>
          <a:prstGeom prst="rect">
            <a:avLst/>
          </a:prstGeom>
          <a:noFill/>
        </p:spPr>
        <p:txBody>
          <a:bodyPr wrap="square" rtlCol="0">
            <a:spAutoFit/>
          </a:bodyPr>
          <a:lstStyle/>
          <a:p>
            <a:r>
              <a:rPr lang="pl-PL" dirty="0">
                <a:solidFill>
                  <a:srgbClr val="FF0000"/>
                </a:solidFill>
              </a:rPr>
              <a:t>jedna naklejka</a:t>
            </a:r>
          </a:p>
        </p:txBody>
      </p:sp>
      <p:sp>
        <p:nvSpPr>
          <p:cNvPr id="39" name="pole tekstowe 38"/>
          <p:cNvSpPr txBox="1"/>
          <p:nvPr/>
        </p:nvSpPr>
        <p:spPr>
          <a:xfrm>
            <a:off x="6508230" y="4076507"/>
            <a:ext cx="1082543" cy="646331"/>
          </a:xfrm>
          <a:prstGeom prst="rect">
            <a:avLst/>
          </a:prstGeom>
          <a:solidFill>
            <a:srgbClr val="FFFFFF"/>
          </a:solidFill>
        </p:spPr>
        <p:txBody>
          <a:bodyPr wrap="square" rtlCol="0">
            <a:spAutoFit/>
          </a:bodyPr>
          <a:lstStyle/>
          <a:p>
            <a:r>
              <a:rPr lang="pl-PL" dirty="0">
                <a:solidFill>
                  <a:srgbClr val="FF0000"/>
                </a:solidFill>
              </a:rPr>
              <a:t>4 kartki</a:t>
            </a:r>
          </a:p>
          <a:p>
            <a:r>
              <a:rPr lang="pl-PL" dirty="0">
                <a:solidFill>
                  <a:srgbClr val="FF0000"/>
                </a:solidFill>
              </a:rPr>
              <a:t>4 naklejki</a:t>
            </a:r>
          </a:p>
        </p:txBody>
      </p:sp>
      <p:sp>
        <p:nvSpPr>
          <p:cNvPr id="40" name="Text Box 10"/>
          <p:cNvSpPr txBox="1">
            <a:spLocks noChangeArrowheads="1"/>
          </p:cNvSpPr>
          <p:nvPr/>
        </p:nvSpPr>
        <p:spPr bwMode="auto">
          <a:xfrm>
            <a:off x="8780631" y="1347750"/>
            <a:ext cx="2304951" cy="830997"/>
          </a:xfrm>
          <a:prstGeom prst="rect">
            <a:avLst/>
          </a:prstGeom>
          <a:solidFill>
            <a:schemeClr val="bg1"/>
          </a:solidFill>
          <a:ln w="12700">
            <a:solidFill>
              <a:schemeClr val="tx1"/>
            </a:solidFill>
            <a:miter lim="800000"/>
            <a:headEnd/>
            <a:tailEnd/>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pl-PL" sz="1600" dirty="0">
                <a:latin typeface="Tahoma" pitchFamily="34" charset="0"/>
              </a:rPr>
              <a:t>rozwiązania zadań</a:t>
            </a:r>
          </a:p>
          <a:p>
            <a:pPr eaLnBrk="1" hangingPunct="1"/>
            <a:r>
              <a:rPr lang="pl-PL" sz="1600" b="1" dirty="0">
                <a:solidFill>
                  <a:srgbClr val="00B050"/>
                </a:solidFill>
                <a:latin typeface="Tahoma" pitchFamily="34" charset="0"/>
              </a:rPr>
              <a:t>4 kartki (8 stron)</a:t>
            </a:r>
          </a:p>
          <a:p>
            <a:pPr eaLnBrk="1" hangingPunct="1"/>
            <a:r>
              <a:rPr lang="pl-PL" sz="1600" dirty="0">
                <a:solidFill>
                  <a:srgbClr val="FF0000"/>
                </a:solidFill>
                <a:latin typeface="Tahoma" pitchFamily="34" charset="0"/>
              </a:rPr>
              <a:t>4 naklejki</a:t>
            </a:r>
          </a:p>
        </p:txBody>
      </p:sp>
      <p:sp>
        <p:nvSpPr>
          <p:cNvPr id="41" name="pole tekstowe 40"/>
          <p:cNvSpPr txBox="1"/>
          <p:nvPr/>
        </p:nvSpPr>
        <p:spPr>
          <a:xfrm>
            <a:off x="10348586" y="5179566"/>
            <a:ext cx="1162833" cy="646331"/>
          </a:xfrm>
          <a:prstGeom prst="rect">
            <a:avLst/>
          </a:prstGeom>
          <a:solidFill>
            <a:srgbClr val="FFFFFF"/>
          </a:solidFill>
        </p:spPr>
        <p:txBody>
          <a:bodyPr wrap="square" rtlCol="0">
            <a:spAutoFit/>
          </a:bodyPr>
          <a:lstStyle/>
          <a:p>
            <a:r>
              <a:rPr lang="pl-PL" dirty="0">
                <a:solidFill>
                  <a:srgbClr val="FF0000"/>
                </a:solidFill>
              </a:rPr>
              <a:t>jedna naklejka</a:t>
            </a:r>
          </a:p>
        </p:txBody>
      </p:sp>
      <p:sp>
        <p:nvSpPr>
          <p:cNvPr id="42" name="Elipsa 41"/>
          <p:cNvSpPr/>
          <p:nvPr/>
        </p:nvSpPr>
        <p:spPr>
          <a:xfrm>
            <a:off x="498098" y="4359058"/>
            <a:ext cx="2033431" cy="5260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Elipsa 42"/>
          <p:cNvSpPr/>
          <p:nvPr/>
        </p:nvSpPr>
        <p:spPr>
          <a:xfrm>
            <a:off x="4184929" y="4058246"/>
            <a:ext cx="2033431" cy="5260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Elipsa 43"/>
          <p:cNvSpPr/>
          <p:nvPr/>
        </p:nvSpPr>
        <p:spPr>
          <a:xfrm>
            <a:off x="8328166" y="4885152"/>
            <a:ext cx="2033431" cy="87053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6" name="Łącznik prosty ze strzałką 15"/>
          <p:cNvCxnSpPr>
            <a:endCxn id="40" idx="1"/>
          </p:cNvCxnSpPr>
          <p:nvPr/>
        </p:nvCxnSpPr>
        <p:spPr>
          <a:xfrm>
            <a:off x="8442542" y="1514187"/>
            <a:ext cx="338089" cy="2490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1199190" y="1438612"/>
            <a:ext cx="2304951" cy="338554"/>
          </a:xfrm>
          <a:prstGeom prst="rect">
            <a:avLst/>
          </a:prstGeom>
          <a:solidFill>
            <a:schemeClr val="bg1"/>
          </a:solidFill>
          <a:ln w="12700">
            <a:solidFill>
              <a:schemeClr val="tx1"/>
            </a:solidFill>
            <a:miter lim="800000"/>
            <a:headEnd/>
            <a:tailEnd/>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pl-PL" sz="1600" dirty="0">
                <a:solidFill>
                  <a:srgbClr val="FF0000"/>
                </a:solidFill>
                <a:latin typeface="Tahoma" pitchFamily="34" charset="0"/>
              </a:rPr>
              <a:t>6 naklejek</a:t>
            </a:r>
          </a:p>
        </p:txBody>
      </p:sp>
    </p:spTree>
    <p:extLst>
      <p:ext uri="{BB962C8B-B14F-4D97-AF65-F5344CB8AC3E}">
        <p14:creationId xmlns:p14="http://schemas.microsoft.com/office/powerpoint/2010/main" val="26215327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092374" y="120945"/>
            <a:ext cx="9980682" cy="1096962"/>
          </a:xfrm>
        </p:spPr>
        <p:txBody>
          <a:bodyPr/>
          <a:lstStyle/>
          <a:p>
            <a:r>
              <a:rPr lang="pl-PL" dirty="0"/>
              <a:t>Zaznaczanie odpowiedzi do zadań zamkniętych na karcie odpowiedzi (dotyczy zdających, którzy mają ten obowiązek)</a:t>
            </a:r>
          </a:p>
        </p:txBody>
      </p:sp>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05" y="1678488"/>
            <a:ext cx="6989525" cy="4659684"/>
          </a:xfrm>
          <a:prstGeom prst="rect">
            <a:avLst/>
          </a:prstGeom>
        </p:spPr>
      </p:pic>
      <p:pic>
        <p:nvPicPr>
          <p:cNvPr id="29" name="Obraz 28"/>
          <p:cNvPicPr>
            <a:picLocks noChangeAspect="1"/>
          </p:cNvPicPr>
          <p:nvPr/>
        </p:nvPicPr>
        <p:blipFill rotWithShape="1">
          <a:blip r:embed="rId3"/>
          <a:srcRect l="1294" t="36298" r="59528" b="1985"/>
          <a:stretch/>
        </p:blipFill>
        <p:spPr>
          <a:xfrm>
            <a:off x="8041709" y="1678488"/>
            <a:ext cx="3382027" cy="2931091"/>
          </a:xfrm>
          <a:prstGeom prst="rect">
            <a:avLst/>
          </a:prstGeom>
        </p:spPr>
      </p:pic>
      <p:sp>
        <p:nvSpPr>
          <p:cNvPr id="9" name="pole tekstowe 8"/>
          <p:cNvSpPr txBox="1"/>
          <p:nvPr/>
        </p:nvSpPr>
        <p:spPr>
          <a:xfrm>
            <a:off x="8041709" y="4744480"/>
            <a:ext cx="3492951" cy="1631216"/>
          </a:xfrm>
          <a:prstGeom prst="rect">
            <a:avLst/>
          </a:prstGeom>
          <a:noFill/>
        </p:spPr>
        <p:txBody>
          <a:bodyPr wrap="square" rtlCol="0">
            <a:spAutoFit/>
          </a:bodyPr>
          <a:lstStyle/>
          <a:p>
            <a:r>
              <a:rPr lang="pl-PL" sz="2000" dirty="0"/>
              <a:t>Jeśli uczeń zamaluje wiele odpowiedzi do jednego zadania, powinien napisać na karcie, którą odpowiedź wybrał, aby nie było wątpliwości.</a:t>
            </a:r>
          </a:p>
        </p:txBody>
      </p:sp>
      <p:sp>
        <p:nvSpPr>
          <p:cNvPr id="10" name="Prostokąt 9"/>
          <p:cNvSpPr/>
          <p:nvPr/>
        </p:nvSpPr>
        <p:spPr>
          <a:xfrm>
            <a:off x="7878872" y="1678488"/>
            <a:ext cx="3757808" cy="4797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25912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EA40F3F-E25C-4D72-A83B-F06A5E06078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5942" y="220743"/>
            <a:ext cx="4592649" cy="649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08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30A75D-BA66-4AF4-B555-06EA7AE78CF6}"/>
              </a:ext>
            </a:extLst>
          </p:cNvPr>
          <p:cNvSpPr>
            <a:spLocks noGrp="1"/>
          </p:cNvSpPr>
          <p:nvPr>
            <p:ph idx="1"/>
          </p:nvPr>
        </p:nvSpPr>
        <p:spPr>
          <a:xfrm>
            <a:off x="1104900" y="1600200"/>
            <a:ext cx="9982200" cy="5083404"/>
          </a:xfrm>
        </p:spPr>
        <p:txBody>
          <a:bodyPr>
            <a:noAutofit/>
          </a:bodyPr>
          <a:lstStyle/>
          <a:p>
            <a:r>
              <a:rPr lang="pl-PL" sz="1600" b="1" dirty="0"/>
              <a:t>INFORMACJE DLA UCZNIÓW – EGZAMIN</a:t>
            </a:r>
            <a:endParaRPr lang="pl-PL" sz="1600" dirty="0"/>
          </a:p>
          <a:p>
            <a:pPr marL="0" lvl="0" indent="0">
              <a:buNone/>
            </a:pPr>
            <a:r>
              <a:rPr lang="pl-PL" sz="1600" dirty="0"/>
              <a:t>Wejście na teren szkoły:</a:t>
            </a:r>
          </a:p>
          <a:p>
            <a:r>
              <a:rPr lang="pl-PL" sz="1600" dirty="0"/>
              <a:t>Klasa  VIII a – wejście główne ul. Rzeczna </a:t>
            </a:r>
          </a:p>
          <a:p>
            <a:r>
              <a:rPr lang="pl-PL" sz="1600" dirty="0"/>
              <a:t>Klasa  VIII b - wejście główne ul. Rzeczna</a:t>
            </a:r>
          </a:p>
          <a:p>
            <a:r>
              <a:rPr lang="pl-PL" sz="1600" dirty="0"/>
              <a:t>Klasa  VIII c – wejście od strony boiska, przy sklepiku (dowóz od ul. 3 Maja)</a:t>
            </a:r>
          </a:p>
          <a:p>
            <a:r>
              <a:rPr lang="pl-PL" sz="1600" dirty="0"/>
              <a:t>Klasa  VIII d - wejście od strony boiska, przy sklepiku (dowóz od ul. 3 Maja) </a:t>
            </a:r>
          </a:p>
          <a:p>
            <a:pPr marL="0" lvl="0" indent="0">
              <a:buNone/>
            </a:pPr>
            <a:r>
              <a:rPr lang="pl-PL" sz="1600" dirty="0"/>
              <a:t>Godzina zbiórki:</a:t>
            </a:r>
          </a:p>
          <a:p>
            <a:r>
              <a:rPr lang="pl-PL" sz="1600" dirty="0"/>
              <a:t>Klasa  VIII a – 8.25 </a:t>
            </a:r>
          </a:p>
          <a:p>
            <a:r>
              <a:rPr lang="pl-PL" sz="1600" dirty="0"/>
              <a:t>Klasa  VIII b – 8.35</a:t>
            </a:r>
          </a:p>
          <a:p>
            <a:r>
              <a:rPr lang="pl-PL" sz="1600" dirty="0"/>
              <a:t>Klasa  VIII c </a:t>
            </a:r>
            <a:r>
              <a:rPr lang="pl-PL" sz="1600"/>
              <a:t>– 8.25</a:t>
            </a:r>
            <a:endParaRPr lang="pl-PL" sz="1600" dirty="0"/>
          </a:p>
          <a:p>
            <a:r>
              <a:rPr lang="pl-PL" sz="1600" dirty="0"/>
              <a:t>Klasa  VIII d - 8.35</a:t>
            </a:r>
          </a:p>
          <a:p>
            <a:endParaRPr lang="pl-PL" sz="1600" dirty="0"/>
          </a:p>
        </p:txBody>
      </p:sp>
    </p:spTree>
    <p:extLst>
      <p:ext uri="{BB962C8B-B14F-4D97-AF65-F5344CB8AC3E}">
        <p14:creationId xmlns:p14="http://schemas.microsoft.com/office/powerpoint/2010/main" val="3439375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7D88-A71A-4FDA-AA0F-92AC9BAC1503}"/>
              </a:ext>
            </a:extLst>
          </p:cNvPr>
          <p:cNvSpPr>
            <a:spLocks noGrp="1"/>
          </p:cNvSpPr>
          <p:nvPr>
            <p:ph type="title"/>
          </p:nvPr>
        </p:nvSpPr>
        <p:spPr/>
        <p:txBody>
          <a:bodyPr/>
          <a:lstStyle/>
          <a:p>
            <a:endParaRPr lang="pl-PL"/>
          </a:p>
        </p:txBody>
      </p:sp>
      <p:sp>
        <p:nvSpPr>
          <p:cNvPr id="3" name="Content Placeholder 2">
            <a:extLst>
              <a:ext uri="{FF2B5EF4-FFF2-40B4-BE49-F238E27FC236}">
                <a16:creationId xmlns:a16="http://schemas.microsoft.com/office/drawing/2014/main" id="{38D18230-DFC4-42CA-953F-E8AF25083C6A}"/>
              </a:ext>
            </a:extLst>
          </p:cNvPr>
          <p:cNvSpPr>
            <a:spLocks noGrp="1"/>
          </p:cNvSpPr>
          <p:nvPr>
            <p:ph idx="1"/>
          </p:nvPr>
        </p:nvSpPr>
        <p:spPr/>
        <p:txBody>
          <a:bodyPr>
            <a:normAutofit/>
          </a:bodyPr>
          <a:lstStyle/>
          <a:p>
            <a:pPr marL="0" indent="0">
              <a:buNone/>
            </a:pPr>
            <a:r>
              <a:rPr lang="pl-PL" dirty="0"/>
              <a:t> Sale do zostawienia rzeczy:</a:t>
            </a:r>
          </a:p>
          <a:p>
            <a:r>
              <a:rPr lang="pl-PL" dirty="0"/>
              <a:t>Klasa  VIII a – 37 (pracownia fizyczna)</a:t>
            </a:r>
          </a:p>
          <a:p>
            <a:r>
              <a:rPr lang="pl-PL" dirty="0"/>
              <a:t>Klasa  VIII b – 21 (pracownia informatyczna)</a:t>
            </a:r>
          </a:p>
          <a:p>
            <a:r>
              <a:rPr lang="pl-PL" dirty="0"/>
              <a:t>Klasa  VIII c – 54 (pracownia matematyczna)</a:t>
            </a:r>
          </a:p>
          <a:p>
            <a:r>
              <a:rPr lang="pl-PL" dirty="0"/>
              <a:t>Klasa  VIII d – 46 (pracownia chemiczna)</a:t>
            </a:r>
          </a:p>
        </p:txBody>
      </p:sp>
    </p:spTree>
    <p:extLst>
      <p:ext uri="{BB962C8B-B14F-4D97-AF65-F5344CB8AC3E}">
        <p14:creationId xmlns:p14="http://schemas.microsoft.com/office/powerpoint/2010/main" val="3152479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F644-7133-4F1E-B25D-966592C71888}"/>
              </a:ext>
            </a:extLst>
          </p:cNvPr>
          <p:cNvSpPr>
            <a:spLocks noGrp="1"/>
          </p:cNvSpPr>
          <p:nvPr>
            <p:ph type="title"/>
          </p:nvPr>
        </p:nvSpPr>
        <p:spPr/>
        <p:txBody>
          <a:bodyPr/>
          <a:lstStyle/>
          <a:p>
            <a:r>
              <a:rPr lang="pl-PL" dirty="0"/>
              <a:t>Zdający oraz inne osoby biorące udział w organizowaniu egzaminów</a:t>
            </a:r>
          </a:p>
        </p:txBody>
      </p:sp>
      <p:sp>
        <p:nvSpPr>
          <p:cNvPr id="3" name="Content Placeholder 2">
            <a:extLst>
              <a:ext uri="{FF2B5EF4-FFF2-40B4-BE49-F238E27FC236}">
                <a16:creationId xmlns:a16="http://schemas.microsoft.com/office/drawing/2014/main" id="{12956E4E-2F7A-4BA5-8429-D9CDA012F1B2}"/>
              </a:ext>
            </a:extLst>
          </p:cNvPr>
          <p:cNvSpPr>
            <a:spLocks noGrp="1"/>
          </p:cNvSpPr>
          <p:nvPr>
            <p:ph idx="1"/>
          </p:nvPr>
        </p:nvSpPr>
        <p:spPr/>
        <p:txBody>
          <a:bodyPr>
            <a:normAutofit fontScale="92500" lnSpcReduction="10000"/>
          </a:bodyPr>
          <a:lstStyle/>
          <a:p>
            <a:pPr algn="just"/>
            <a:r>
              <a:rPr lang="pl-PL" sz="1600" dirty="0"/>
              <a:t>Na egzamin może przyjść wyłącznie osoba zdrowa (zdający, nauczyciel, inny pracownik szkoły), bez objawów chorobowych sugerujących chorobę zakaźną.</a:t>
            </a:r>
          </a:p>
          <a:p>
            <a:pPr algn="just"/>
            <a:r>
              <a:rPr lang="pl-PL" sz="1600" dirty="0"/>
              <a:t>Zdający, nauczyciel oraz każda inna osoba uczestnicząca  w przeprowadzaniu egzaminu nie może przyjść na egzamin, jeżeli przebywa  w domu z osobą na kwarantannie lub izolacji w warunkach domowych albo sama jest objęta kwarantanną lub izolacją w warunkach domowych. </a:t>
            </a:r>
          </a:p>
          <a:p>
            <a:pPr algn="just"/>
            <a:r>
              <a:rPr lang="pl-PL" sz="1600" dirty="0"/>
              <a:t>Rodzic/Prawny opiekun nie może wejść z dzieckiem na teren szkoły,  z wyjątkiem sytuacji, kiedy zdający wymaga pomocy np. </a:t>
            </a:r>
            <a:br>
              <a:rPr lang="pl-PL" sz="1600" dirty="0"/>
            </a:br>
            <a:r>
              <a:rPr lang="pl-PL" sz="1600" dirty="0"/>
              <a:t>w poruszaniu się.</a:t>
            </a:r>
          </a:p>
          <a:p>
            <a:pPr algn="just"/>
            <a:r>
              <a:rPr lang="pl-PL" sz="1600" dirty="0">
                <a:solidFill>
                  <a:srgbClr val="FF0000"/>
                </a:solidFill>
              </a:rPr>
              <a:t>Zdający nie powinni wnosić na teren szkoły zbędnych rzeczy, w tym książek, telefonów komórkowych, maskotek.</a:t>
            </a:r>
            <a:r>
              <a:rPr lang="pl-PL" sz="1600" dirty="0"/>
              <a:t> </a:t>
            </a:r>
          </a:p>
          <a:p>
            <a:pPr algn="just"/>
            <a:r>
              <a:rPr lang="pl-PL" sz="1600" dirty="0">
                <a:solidFill>
                  <a:srgbClr val="FF0000"/>
                </a:solidFill>
              </a:rPr>
              <a:t>Na egzaminie każdy zdający korzysta z własnych przyborów piśmienniczych, linijki, cyrkla, kalkulatora itd. Jeżeli szkoła zdecyduje o zapewnieniu np. przyborów piśmienniczych albo kalkulatorów rezerwowych dla zdających – konieczna jest ich dezynfekcja (por. pkt 3.16.). W przypadku materiałów jednorazowych, których zdający nie zwracają, dezynfekcja nie jest konieczna. Zdający nie mogą pożyczać przyborów od innych zdających. </a:t>
            </a:r>
          </a:p>
          <a:p>
            <a:pPr algn="just"/>
            <a:r>
              <a:rPr lang="pl-PL" sz="1600" dirty="0">
                <a:solidFill>
                  <a:srgbClr val="FF0000"/>
                </a:solidFill>
              </a:rPr>
              <a:t>Cudzoziemcy przystępujący do danego egzaminu, którym jako sposób dostosowania egzaminu przyznano możliwość korzystania ze słownika dwujęzycznego, są zobowiązani przynieść własne słowniki, które przed egzaminem powinny zostać sprawdzone przez członka zespołu nadzorującego (w rękawiczkach).</a:t>
            </a:r>
          </a:p>
          <a:p>
            <a:pPr algn="just"/>
            <a:r>
              <a:rPr lang="pl-PL" sz="1600" dirty="0">
                <a:solidFill>
                  <a:srgbClr val="FF0000"/>
                </a:solidFill>
              </a:rPr>
              <a:t>Szkoła nie zapewnia wody pitnej. Na egzamin należy przynieść własną butelkę z wodą.</a:t>
            </a:r>
          </a:p>
          <a:p>
            <a:endParaRPr lang="pl-PL" sz="1600" dirty="0"/>
          </a:p>
        </p:txBody>
      </p:sp>
    </p:spTree>
    <p:extLst>
      <p:ext uri="{BB962C8B-B14F-4D97-AF65-F5344CB8AC3E}">
        <p14:creationId xmlns:p14="http://schemas.microsoft.com/office/powerpoint/2010/main" val="2689156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BFB9-EBD8-4C97-84CA-EF4ABD41D5BA}"/>
              </a:ext>
            </a:extLst>
          </p:cNvPr>
          <p:cNvSpPr>
            <a:spLocks noGrp="1"/>
          </p:cNvSpPr>
          <p:nvPr>
            <p:ph type="title"/>
          </p:nvPr>
        </p:nvSpPr>
        <p:spPr/>
        <p:txBody>
          <a:bodyPr/>
          <a:lstStyle/>
          <a:p>
            <a:r>
              <a:rPr lang="pl-PL" dirty="0"/>
              <a:t>Środki bezpieczeństwa osobistego</a:t>
            </a:r>
          </a:p>
        </p:txBody>
      </p:sp>
      <p:sp>
        <p:nvSpPr>
          <p:cNvPr id="3" name="Content Placeholder 2">
            <a:extLst>
              <a:ext uri="{FF2B5EF4-FFF2-40B4-BE49-F238E27FC236}">
                <a16:creationId xmlns:a16="http://schemas.microsoft.com/office/drawing/2014/main" id="{F2507D38-F775-4885-B0C7-B0F82BBEF2C9}"/>
              </a:ext>
            </a:extLst>
          </p:cNvPr>
          <p:cNvSpPr>
            <a:spLocks noGrp="1"/>
          </p:cNvSpPr>
          <p:nvPr>
            <p:ph idx="1"/>
          </p:nvPr>
        </p:nvSpPr>
        <p:spPr/>
        <p:txBody>
          <a:bodyPr>
            <a:normAutofit/>
          </a:bodyPr>
          <a:lstStyle/>
          <a:p>
            <a:pPr algn="just"/>
            <a:r>
              <a:rPr lang="pl-PL" sz="1600" dirty="0"/>
              <a:t>Czekając na wejście do szkoły albo sali egzaminacyjnej, zdający zachowują odpowiedni odstęp (co najmniej 1,5 m) oraz mają zakryte usta i nos.</a:t>
            </a:r>
          </a:p>
          <a:p>
            <a:pPr algn="just"/>
            <a:r>
              <a:rPr lang="pl-PL" sz="1600" dirty="0"/>
              <a:t>Na teren szkoły mogą wejść wyłącznie osoby z zakrytymi ustami i nosem (maseczką jedno- lub wielorazową, materiałem, przyłbicą – w szczególności  w przypadku osób, które ze względów zdrowotnych nie mogą zakrywać ust </a:t>
            </a:r>
            <a:br>
              <a:rPr lang="pl-PL" sz="1600" dirty="0"/>
            </a:br>
            <a:r>
              <a:rPr lang="pl-PL" sz="1600" dirty="0"/>
              <a:t> i nosa maseczką). Zakrywanie ust i nosa obowiązuje na terenie całej szkoły,  z wyjątkiem sal egzaminacyjnych po zajęciu miejsc przez zdających. Podczas wpuszczania uczniów do sali egzaminacyjnej członek zespołu nadzorującego może poprosić zdającego o chwilowe odsłonięcie twarzy w celu zweryfikowania jego tożsamości (konieczne jest wówczas zachowanie  co najmniej 1,5-metrowego odstępu). </a:t>
            </a:r>
          </a:p>
          <a:p>
            <a:pPr algn="just"/>
            <a:r>
              <a:rPr lang="pl-PL" sz="1600" dirty="0">
                <a:solidFill>
                  <a:srgbClr val="FF0000"/>
                </a:solidFill>
              </a:rPr>
              <a:t>Zdający są zobowiązani zakrywać usta i nos do momentu zajęcia miejsca w sali egzaminacyjnej. Po zajęciu miejsca </a:t>
            </a:r>
            <a:br>
              <a:rPr lang="pl-PL" sz="1600" dirty="0">
                <a:solidFill>
                  <a:srgbClr val="FF0000"/>
                </a:solidFill>
              </a:rPr>
            </a:br>
            <a:r>
              <a:rPr lang="pl-PL" sz="1600" dirty="0">
                <a:solidFill>
                  <a:srgbClr val="FF0000"/>
                </a:solidFill>
              </a:rPr>
              <a:t>w sali egzaminacyjnej (w trakcie egzaminu) zdający ma obowiązek ponownie zakryć usta i nos, kiedy: </a:t>
            </a:r>
          </a:p>
          <a:p>
            <a:pPr marL="0" indent="0" algn="just">
              <a:buNone/>
            </a:pPr>
            <a:r>
              <a:rPr lang="pl-PL" sz="1600" dirty="0">
                <a:solidFill>
                  <a:srgbClr val="FF0000"/>
                </a:solidFill>
              </a:rPr>
              <a:t>1) podchodzi do niego nauczyciel, aby odpowiedzieć na zadane przez niego pytanie</a:t>
            </a:r>
          </a:p>
          <a:p>
            <a:pPr marL="0" indent="0" algn="just">
              <a:buNone/>
            </a:pPr>
            <a:r>
              <a:rPr lang="pl-PL" sz="1600" dirty="0">
                <a:solidFill>
                  <a:srgbClr val="FF0000"/>
                </a:solidFill>
              </a:rPr>
              <a:t>2) wychodzi do toalety </a:t>
            </a:r>
          </a:p>
          <a:p>
            <a:pPr marL="0" indent="0" algn="just">
              <a:buNone/>
            </a:pPr>
            <a:r>
              <a:rPr lang="pl-PL" sz="1600" dirty="0">
                <a:solidFill>
                  <a:srgbClr val="FF0000"/>
                </a:solidFill>
              </a:rPr>
              <a:t>3) podchodzi do niego egzaminator </a:t>
            </a:r>
          </a:p>
          <a:p>
            <a:pPr marL="0" indent="0" algn="just">
              <a:buNone/>
            </a:pPr>
            <a:r>
              <a:rPr lang="pl-PL" sz="1600" dirty="0">
                <a:solidFill>
                  <a:srgbClr val="FF0000"/>
                </a:solidFill>
              </a:rPr>
              <a:t>4) kończy pracę z arkuszem egzaminacyjnym i wychodzi z sali egzaminacyjnej. </a:t>
            </a:r>
          </a:p>
        </p:txBody>
      </p:sp>
    </p:spTree>
    <p:extLst>
      <p:ext uri="{BB962C8B-B14F-4D97-AF65-F5344CB8AC3E}">
        <p14:creationId xmlns:p14="http://schemas.microsoft.com/office/powerpoint/2010/main" val="346260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28CE-0719-495C-BDA6-B326CA3B2799}"/>
              </a:ext>
            </a:extLst>
          </p:cNvPr>
          <p:cNvSpPr>
            <a:spLocks noGrp="1"/>
          </p:cNvSpPr>
          <p:nvPr>
            <p:ph type="title"/>
          </p:nvPr>
        </p:nvSpPr>
        <p:spPr/>
        <p:txBody>
          <a:bodyPr/>
          <a:lstStyle/>
          <a:p>
            <a:r>
              <a:rPr lang="pl-PL" dirty="0"/>
              <a:t>Środki bezpieczeństwa osobistego</a:t>
            </a:r>
          </a:p>
        </p:txBody>
      </p:sp>
      <p:sp>
        <p:nvSpPr>
          <p:cNvPr id="3" name="Content Placeholder 2">
            <a:extLst>
              <a:ext uri="{FF2B5EF4-FFF2-40B4-BE49-F238E27FC236}">
                <a16:creationId xmlns:a16="http://schemas.microsoft.com/office/drawing/2014/main" id="{0F36FAE5-0293-412B-8078-BBF8C95AA0B1}"/>
              </a:ext>
            </a:extLst>
          </p:cNvPr>
          <p:cNvSpPr>
            <a:spLocks noGrp="1"/>
          </p:cNvSpPr>
          <p:nvPr>
            <p:ph idx="1"/>
          </p:nvPr>
        </p:nvSpPr>
        <p:spPr/>
        <p:txBody>
          <a:bodyPr/>
          <a:lstStyle/>
          <a:p>
            <a:pPr algn="just"/>
            <a:r>
              <a:rPr lang="pl-PL" sz="1600" dirty="0"/>
              <a:t>Zarówno zdający, jak i członkowie zespołu nadzorującego mogą – jeżeli uznają to za właściwe – mieć zakryte usta </a:t>
            </a:r>
            <a:br>
              <a:rPr lang="pl-PL" sz="1600" dirty="0"/>
            </a:br>
            <a:r>
              <a:rPr lang="pl-PL" sz="1600" dirty="0"/>
              <a:t>i nos w trakcie egzaminu, nawet  po zajęciu miejsca przy stoliku / stanowisku egzaminacyjnym (w przypadku zdających) lub kiedy obserwują przebieg egzaminu, siedząc albo stojąc  (w przypadku członków zespołu nadzorującego i innych osób zaangażowanych w przeprowadzanie egzaminu w danej sali). </a:t>
            </a:r>
          </a:p>
          <a:p>
            <a:pPr algn="just"/>
            <a:r>
              <a:rPr lang="pl-PL" sz="1600" dirty="0"/>
              <a:t>Zdający, którzy ze względów zdrowotnych nie mogą zakrywać ust i nosa maseczką, mogą nosić przyłbicę albo, jeżeli nie mogą również korzystać  z przyłbicy, przystąpić do egzaminu w odrębnej sali egzaminacyjnej. W takiej sytuacji minimalny odstęp, jaki musi zostać zachowany pomiędzy samymi zdającymi oraz zdającymi i członkami zespołu nadzorującego, wynosi 2 m. </a:t>
            </a:r>
          </a:p>
          <a:p>
            <a:pPr marL="0" indent="0">
              <a:buNone/>
            </a:pPr>
            <a:endParaRPr lang="pl-PL" dirty="0"/>
          </a:p>
        </p:txBody>
      </p:sp>
    </p:spTree>
    <p:extLst>
      <p:ext uri="{BB962C8B-B14F-4D97-AF65-F5344CB8AC3E}">
        <p14:creationId xmlns:p14="http://schemas.microsoft.com/office/powerpoint/2010/main" val="2217992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1D0E-045C-446B-A27D-EA8BFA8E6131}"/>
              </a:ext>
            </a:extLst>
          </p:cNvPr>
          <p:cNvSpPr>
            <a:spLocks noGrp="1"/>
          </p:cNvSpPr>
          <p:nvPr>
            <p:ph type="title"/>
          </p:nvPr>
        </p:nvSpPr>
        <p:spPr/>
        <p:txBody>
          <a:bodyPr/>
          <a:lstStyle/>
          <a:p>
            <a:r>
              <a:rPr lang="pl-PL" dirty="0"/>
              <a:t>Dodatkowe procedury bezpieczeństwa w dniu egzaminu</a:t>
            </a:r>
          </a:p>
        </p:txBody>
      </p:sp>
      <p:sp>
        <p:nvSpPr>
          <p:cNvPr id="3" name="Content Placeholder 2">
            <a:extLst>
              <a:ext uri="{FF2B5EF4-FFF2-40B4-BE49-F238E27FC236}">
                <a16:creationId xmlns:a16="http://schemas.microsoft.com/office/drawing/2014/main" id="{8310CFE7-C41C-4821-A605-F2C31424DB51}"/>
              </a:ext>
            </a:extLst>
          </p:cNvPr>
          <p:cNvSpPr>
            <a:spLocks noGrp="1"/>
          </p:cNvSpPr>
          <p:nvPr>
            <p:ph idx="1"/>
          </p:nvPr>
        </p:nvSpPr>
        <p:spPr/>
        <p:txBody>
          <a:bodyPr>
            <a:normAutofit/>
          </a:bodyPr>
          <a:lstStyle/>
          <a:p>
            <a:pPr algn="just"/>
            <a:r>
              <a:rPr lang="pl-PL" dirty="0">
                <a:solidFill>
                  <a:srgbClr val="FF0000"/>
                </a:solidFill>
              </a:rPr>
              <a:t>Obowiązujące zasady bezpieczeństwa, w tym przede wszystkim: </a:t>
            </a:r>
          </a:p>
          <a:p>
            <a:pPr algn="just"/>
            <a:r>
              <a:rPr lang="pl-PL" dirty="0">
                <a:solidFill>
                  <a:srgbClr val="FF0000"/>
                </a:solidFill>
              </a:rPr>
              <a:t>1) zakaz kontaktowania się z innymi zdającymi </a:t>
            </a:r>
          </a:p>
          <a:p>
            <a:pPr algn="just"/>
            <a:r>
              <a:rPr lang="pl-PL" dirty="0">
                <a:solidFill>
                  <a:srgbClr val="FF0000"/>
                </a:solidFill>
              </a:rPr>
              <a:t>2) obowiązek zakrywania ust i nosa w przypadku kontaktu bezpośredniego z nauczycielem, wyjścia do toalety lub wyjścia z sali egzaminacyjnej  po zakończeniu pracy  arkuszem egzaminacyjnym </a:t>
            </a:r>
          </a:p>
          <a:p>
            <a:pPr algn="just"/>
            <a:r>
              <a:rPr lang="pl-PL" dirty="0">
                <a:solidFill>
                  <a:srgbClr val="FF0000"/>
                </a:solidFill>
              </a:rPr>
              <a:t>3) niedotykanie dłońmi okolic twarzy, zwłaszcza ust, nosa i oczu, a także przestrzegania higieny kaszlu i oddychania: podczas kaszlu i kichania należy zakryć usta i nos zgiętym łokciem lub chusteczką </a:t>
            </a:r>
          </a:p>
          <a:p>
            <a:pPr algn="just"/>
            <a:r>
              <a:rPr lang="pl-PL" dirty="0">
                <a:solidFill>
                  <a:srgbClr val="FF0000"/>
                </a:solidFill>
              </a:rPr>
              <a:t>4) konieczność zachowania odpowiedniego dystansu od innych zdających  po zakończonym egzaminie. </a:t>
            </a:r>
          </a:p>
          <a:p>
            <a:endParaRPr lang="pl-PL" sz="1600" dirty="0"/>
          </a:p>
        </p:txBody>
      </p:sp>
    </p:spTree>
    <p:extLst>
      <p:ext uri="{BB962C8B-B14F-4D97-AF65-F5344CB8AC3E}">
        <p14:creationId xmlns:p14="http://schemas.microsoft.com/office/powerpoint/2010/main" val="1178606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88F6-D4AE-49CC-944B-97B7618FD695}"/>
              </a:ext>
            </a:extLst>
          </p:cNvPr>
          <p:cNvSpPr>
            <a:spLocks noGrp="1"/>
          </p:cNvSpPr>
          <p:nvPr>
            <p:ph type="title"/>
          </p:nvPr>
        </p:nvSpPr>
        <p:spPr/>
        <p:txBody>
          <a:bodyPr/>
          <a:lstStyle/>
          <a:p>
            <a:r>
              <a:rPr lang="pl-PL" dirty="0"/>
              <a:t>Dodatkowe procedury bezpieczeństwa w dniu egzaminu</a:t>
            </a:r>
          </a:p>
        </p:txBody>
      </p:sp>
      <p:sp>
        <p:nvSpPr>
          <p:cNvPr id="3" name="Content Placeholder 2">
            <a:extLst>
              <a:ext uri="{FF2B5EF4-FFF2-40B4-BE49-F238E27FC236}">
                <a16:creationId xmlns:a16="http://schemas.microsoft.com/office/drawing/2014/main" id="{F45F137C-FBFA-42B4-91E0-5844F2B230F7}"/>
              </a:ext>
            </a:extLst>
          </p:cNvPr>
          <p:cNvSpPr>
            <a:spLocks noGrp="1"/>
          </p:cNvSpPr>
          <p:nvPr>
            <p:ph idx="1"/>
          </p:nvPr>
        </p:nvSpPr>
        <p:spPr/>
        <p:txBody>
          <a:bodyPr>
            <a:normAutofit/>
          </a:bodyPr>
          <a:lstStyle/>
          <a:p>
            <a:pPr algn="just"/>
            <a:r>
              <a:rPr lang="pl-PL" dirty="0"/>
              <a:t>Należy unikać tworzenia się grup zdających przed szkołą oraz przed salą egzaminacyjną przed rozpoczęciem egzaminu oraz po jego zakończeniu. </a:t>
            </a:r>
          </a:p>
          <a:p>
            <a:pPr algn="just"/>
            <a:r>
              <a:rPr lang="pl-PL" dirty="0">
                <a:solidFill>
                  <a:srgbClr val="FF0000"/>
                </a:solidFill>
              </a:rPr>
              <a:t>Wrażeniami po egzaminie zdający powinni dzielić się między sobą z wykorzystaniem mediów społecznościowych, komunikatorów, telefonicznie, a unikali spotkań w grupie, np. przy wejściu do szkoły. </a:t>
            </a:r>
          </a:p>
          <a:p>
            <a:pPr algn="just"/>
            <a:r>
              <a:rPr lang="pl-PL" dirty="0"/>
              <a:t>Zdający może opuścić na stałe salę egzaminacyjną (jeżeli zakończył pracę z arkuszem) najpóźniej na 15 minut przed czasem wyznaczonym jako czas zakończenia pracy z arkuszem. </a:t>
            </a:r>
            <a:br>
              <a:rPr lang="pl-PL" dirty="0"/>
            </a:br>
            <a:r>
              <a:rPr lang="pl-PL" dirty="0"/>
              <a:t>W ciągu ostatnich 15 minut przed zakończeniem egzaminu (nawet jeżeli zdający skończył pracę z arkuszem egzaminacyjnym) zdający nie opuszczają sali egzaminacyjnej.</a:t>
            </a:r>
          </a:p>
        </p:txBody>
      </p:sp>
    </p:spTree>
    <p:extLst>
      <p:ext uri="{BB962C8B-B14F-4D97-AF65-F5344CB8AC3E}">
        <p14:creationId xmlns:p14="http://schemas.microsoft.com/office/powerpoint/2010/main" val="25558060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50177991"/>
              </p:ext>
            </p:extLst>
          </p:nvPr>
        </p:nvGraphicFramePr>
        <p:xfrm>
          <a:off x="1122232" y="1429187"/>
          <a:ext cx="9963350" cy="5215976"/>
        </p:xfrm>
        <a:graphic>
          <a:graphicData uri="http://schemas.openxmlformats.org/drawingml/2006/table">
            <a:tbl>
              <a:tblPr firstRow="1" firstCol="1" bandRow="1"/>
              <a:tblGrid>
                <a:gridCol w="9963350">
                  <a:extLst>
                    <a:ext uri="{9D8B030D-6E8A-4147-A177-3AD203B41FA5}">
                      <a16:colId xmlns:a16="http://schemas.microsoft.com/office/drawing/2014/main" val="20000"/>
                    </a:ext>
                  </a:extLst>
                </a:gridCol>
              </a:tblGrid>
              <a:tr h="424934">
                <a:tc>
                  <a:txBody>
                    <a:bodyPr/>
                    <a:lstStyle/>
                    <a:p>
                      <a:pPr>
                        <a:lnSpc>
                          <a:spcPct val="107000"/>
                        </a:lnSpc>
                        <a:spcAft>
                          <a:spcPts val="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16-06-2020</a:t>
                      </a:r>
                      <a:r>
                        <a:rPr lang="pl-PL" sz="2800" baseline="0" dirty="0">
                          <a:effectLst/>
                          <a:latin typeface="Calibri" panose="020F0502020204030204" pitchFamily="34" charset="0"/>
                          <a:ea typeface="Calibri" panose="020F0502020204030204" pitchFamily="34" charset="0"/>
                          <a:cs typeface="Times New Roman" panose="02020603050405020304" pitchFamily="18" charset="0"/>
                        </a:rPr>
                        <a:t> (wtorek) godz. 9.00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w="19050" cap="flat" cmpd="dbl" algn="ctr">
                      <a:solidFill>
                        <a:srgbClr val="4472C4"/>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0"/>
                  </a:ext>
                </a:extLst>
              </a:tr>
              <a:tr h="546386">
                <a:tc>
                  <a:txBody>
                    <a:bodyPr/>
                    <a:lstStyle/>
                    <a:p>
                      <a:pPr algn="r">
                        <a:lnSpc>
                          <a:spcPct val="107000"/>
                        </a:lnSpc>
                        <a:spcAft>
                          <a:spcPts val="0"/>
                        </a:spcAft>
                      </a:pPr>
                      <a:r>
                        <a:rPr lang="pl-PL" sz="3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język polski</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rgbClr val="2E74B5"/>
                    </a:solidFill>
                  </a:tcPr>
                </a:tc>
                <a:extLst>
                  <a:ext uri="{0D108BD9-81ED-4DB2-BD59-A6C34878D82A}">
                    <a16:rowId xmlns:a16="http://schemas.microsoft.com/office/drawing/2014/main" val="10001"/>
                  </a:ext>
                </a:extLst>
              </a:tr>
              <a:tr h="424934">
                <a:tc>
                  <a:txBody>
                    <a:bodyPr/>
                    <a:lstStyle/>
                    <a:p>
                      <a:pPr algn="r">
                        <a:lnSpc>
                          <a:spcPct val="107000"/>
                        </a:lnSpc>
                        <a:spcAft>
                          <a:spcPts val="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120 minut (przedłużony</a:t>
                      </a:r>
                      <a:r>
                        <a:rPr lang="pl-PL" sz="2800" baseline="0" dirty="0">
                          <a:effectLst/>
                          <a:latin typeface="Calibri" panose="020F0502020204030204" pitchFamily="34" charset="0"/>
                          <a:ea typeface="Calibri" panose="020F0502020204030204" pitchFamily="34" charset="0"/>
                          <a:cs typeface="Times New Roman" panose="02020603050405020304" pitchFamily="18" charset="0"/>
                        </a:rPr>
                        <a:t> czas - 180 minut)</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rgbClr val="D5DCE4"/>
                    </a:solidFill>
                  </a:tcPr>
                </a:tc>
                <a:extLst>
                  <a:ext uri="{0D108BD9-81ED-4DB2-BD59-A6C34878D82A}">
                    <a16:rowId xmlns:a16="http://schemas.microsoft.com/office/drawing/2014/main" val="10002"/>
                  </a:ext>
                </a:extLst>
              </a:tr>
              <a:tr h="424934">
                <a:tc>
                  <a:txBody>
                    <a:bodyPr/>
                    <a:lstStyle/>
                    <a:p>
                      <a:pPr>
                        <a:lnSpc>
                          <a:spcPct val="107000"/>
                        </a:lnSpc>
                        <a:spcAft>
                          <a:spcPts val="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17-06-2020</a:t>
                      </a:r>
                      <a:r>
                        <a:rPr lang="pl-PL" sz="2800" baseline="0" dirty="0">
                          <a:effectLst/>
                          <a:latin typeface="Calibri" panose="020F0502020204030204" pitchFamily="34" charset="0"/>
                          <a:ea typeface="Calibri" panose="020F0502020204030204" pitchFamily="34" charset="0"/>
                          <a:cs typeface="Times New Roman" panose="02020603050405020304" pitchFamily="18" charset="0"/>
                        </a:rPr>
                        <a:t> (środa) godz. 9.00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chemeClr val="bg1"/>
                    </a:solidFill>
                  </a:tcPr>
                </a:tc>
                <a:extLst>
                  <a:ext uri="{0D108BD9-81ED-4DB2-BD59-A6C34878D82A}">
                    <a16:rowId xmlns:a16="http://schemas.microsoft.com/office/drawing/2014/main" val="10003"/>
                  </a:ext>
                </a:extLst>
              </a:tr>
              <a:tr h="546386">
                <a:tc>
                  <a:txBody>
                    <a:bodyPr/>
                    <a:lstStyle/>
                    <a:p>
                      <a:pPr algn="r">
                        <a:lnSpc>
                          <a:spcPct val="107000"/>
                        </a:lnSpc>
                        <a:spcAft>
                          <a:spcPts val="0"/>
                        </a:spcAft>
                      </a:pPr>
                      <a:r>
                        <a:rPr lang="pl-PL" sz="3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matematyka</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rgbClr val="2E74B5"/>
                    </a:solidFill>
                  </a:tcPr>
                </a:tc>
                <a:extLst>
                  <a:ext uri="{0D108BD9-81ED-4DB2-BD59-A6C34878D82A}">
                    <a16:rowId xmlns:a16="http://schemas.microsoft.com/office/drawing/2014/main" val="10004"/>
                  </a:ext>
                </a:extLst>
              </a:tr>
              <a:tr h="424934">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pl-PL" sz="2800" dirty="0">
                          <a:effectLst/>
                          <a:latin typeface="Calibri" panose="020F0502020204030204" pitchFamily="34" charset="0"/>
                          <a:ea typeface="Calibri" panose="020F0502020204030204" pitchFamily="34" charset="0"/>
                          <a:cs typeface="Times New Roman" panose="02020603050405020304" pitchFamily="18" charset="0"/>
                        </a:rPr>
                        <a:t>100 minut (przedłużony</a:t>
                      </a:r>
                      <a:r>
                        <a:rPr lang="pl-PL" sz="2800" baseline="0" dirty="0">
                          <a:effectLst/>
                          <a:latin typeface="Calibri" panose="020F0502020204030204" pitchFamily="34" charset="0"/>
                          <a:ea typeface="Calibri" panose="020F0502020204030204" pitchFamily="34" charset="0"/>
                          <a:cs typeface="Times New Roman" panose="02020603050405020304" pitchFamily="18" charset="0"/>
                        </a:rPr>
                        <a:t> czas - 150 minut)</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rgbClr val="D5DCE4"/>
                    </a:solidFill>
                  </a:tcPr>
                </a:tc>
                <a:extLst>
                  <a:ext uri="{0D108BD9-81ED-4DB2-BD59-A6C34878D82A}">
                    <a16:rowId xmlns:a16="http://schemas.microsoft.com/office/drawing/2014/main" val="10005"/>
                  </a:ext>
                </a:extLst>
              </a:tr>
              <a:tr h="424934">
                <a:tc>
                  <a:txBody>
                    <a:bodyPr/>
                    <a:lstStyle/>
                    <a:p>
                      <a:pPr>
                        <a:lnSpc>
                          <a:spcPct val="107000"/>
                        </a:lnSpc>
                        <a:spcAft>
                          <a:spcPts val="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18-06-2020 (czwartek)</a:t>
                      </a:r>
                      <a:r>
                        <a:rPr lang="pl-PL" sz="2800" baseline="0" dirty="0">
                          <a:effectLst/>
                          <a:latin typeface="Calibri" panose="020F0502020204030204" pitchFamily="34" charset="0"/>
                          <a:ea typeface="Calibri" panose="020F0502020204030204" pitchFamily="34" charset="0"/>
                          <a:cs typeface="Times New Roman" panose="02020603050405020304" pitchFamily="18" charset="0"/>
                        </a:rPr>
                        <a:t> godz. 9.00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chemeClr val="bg1"/>
                    </a:solidFill>
                  </a:tcPr>
                </a:tc>
                <a:extLst>
                  <a:ext uri="{0D108BD9-81ED-4DB2-BD59-A6C34878D82A}">
                    <a16:rowId xmlns:a16="http://schemas.microsoft.com/office/drawing/2014/main" val="10006"/>
                  </a:ext>
                </a:extLst>
              </a:tr>
              <a:tr h="546386">
                <a:tc>
                  <a:txBody>
                    <a:bodyPr/>
                    <a:lstStyle/>
                    <a:p>
                      <a:pPr algn="r">
                        <a:lnSpc>
                          <a:spcPct val="107000"/>
                        </a:lnSpc>
                        <a:spcAft>
                          <a:spcPts val="0"/>
                        </a:spcAft>
                      </a:pPr>
                      <a:r>
                        <a:rPr lang="pl-PL" sz="3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język obcy nowożytny</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rgbClr val="2E74B5"/>
                    </a:solidFill>
                  </a:tcPr>
                </a:tc>
                <a:extLst>
                  <a:ext uri="{0D108BD9-81ED-4DB2-BD59-A6C34878D82A}">
                    <a16:rowId xmlns:a16="http://schemas.microsoft.com/office/drawing/2014/main" val="10007"/>
                  </a:ext>
                </a:extLst>
              </a:tr>
              <a:tr h="424934">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pl-PL" sz="2800" dirty="0">
                          <a:effectLst/>
                          <a:latin typeface="Calibri" panose="020F0502020204030204" pitchFamily="34" charset="0"/>
                          <a:ea typeface="Calibri" panose="020F0502020204030204" pitchFamily="34" charset="0"/>
                          <a:cs typeface="Times New Roman" panose="02020603050405020304" pitchFamily="18" charset="0"/>
                        </a:rPr>
                        <a:t>90 minut (przedłużony</a:t>
                      </a:r>
                      <a:r>
                        <a:rPr lang="pl-PL" sz="2800" baseline="0" dirty="0">
                          <a:effectLst/>
                          <a:latin typeface="Calibri" panose="020F0502020204030204" pitchFamily="34" charset="0"/>
                          <a:ea typeface="Calibri" panose="020F0502020204030204" pitchFamily="34" charset="0"/>
                          <a:cs typeface="Times New Roman" panose="02020603050405020304" pitchFamily="18" charset="0"/>
                        </a:rPr>
                        <a:t> czas - 135 minut)</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rgbClr val="D5DCE4"/>
                    </a:solidFill>
                  </a:tcPr>
                </a:tc>
                <a:extLst>
                  <a:ext uri="{0D108BD9-81ED-4DB2-BD59-A6C34878D82A}">
                    <a16:rowId xmlns:a16="http://schemas.microsoft.com/office/drawing/2014/main" val="10008"/>
                  </a:ext>
                </a:extLst>
              </a:tr>
              <a:tr h="915053">
                <a:tc>
                  <a:txBody>
                    <a:bodyPr/>
                    <a:lstStyle/>
                    <a:p>
                      <a:pPr algn="r">
                        <a:lnSpc>
                          <a:spcPct val="107000"/>
                        </a:lnSpc>
                        <a:spcAft>
                          <a:spcPts val="0"/>
                        </a:spcAft>
                      </a:pPr>
                      <a:r>
                        <a:rPr lang="pl-PL" sz="2400" dirty="0">
                          <a:effectLst/>
                          <a:latin typeface="Calibri" panose="020F0502020204030204" pitchFamily="34" charset="0"/>
                          <a:ea typeface="Calibri" panose="020F0502020204030204" pitchFamily="34" charset="0"/>
                          <a:cs typeface="Times New Roman" panose="02020603050405020304" pitchFamily="18" charset="0"/>
                        </a:rPr>
                        <a:t>do wyboru: angielski, francuski, hiszpański, niemiecki, </a:t>
                      </a:r>
                    </a:p>
                    <a:p>
                      <a:pPr algn="r">
                        <a:lnSpc>
                          <a:spcPct val="107000"/>
                        </a:lnSpc>
                        <a:spcAft>
                          <a:spcPts val="0"/>
                        </a:spcAft>
                      </a:pPr>
                      <a:r>
                        <a:rPr lang="pl-PL" sz="2400" dirty="0">
                          <a:effectLst/>
                          <a:latin typeface="Calibri" panose="020F0502020204030204" pitchFamily="34" charset="0"/>
                          <a:ea typeface="Calibri" panose="020F0502020204030204" pitchFamily="34" charset="0"/>
                          <a:cs typeface="Times New Roman" panose="02020603050405020304" pitchFamily="18" charset="0"/>
                        </a:rPr>
                        <a:t>rosyjski, ukraiński lub włoski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738" marR="67738" marT="0" marB="0" anchor="ctr">
                    <a:lnL>
                      <a:noFill/>
                    </a:lnL>
                    <a:lnR>
                      <a:noFill/>
                    </a:lnR>
                    <a:lnT>
                      <a:noFill/>
                    </a:lnT>
                    <a:lnB>
                      <a:noFill/>
                    </a:lnB>
                    <a:solidFill>
                      <a:schemeClr val="bg1"/>
                    </a:solidFill>
                  </a:tcPr>
                </a:tc>
                <a:extLst>
                  <a:ext uri="{0D108BD9-81ED-4DB2-BD59-A6C34878D82A}">
                    <a16:rowId xmlns:a16="http://schemas.microsoft.com/office/drawing/2014/main" val="10009"/>
                  </a:ext>
                </a:extLst>
              </a:tr>
            </a:tbl>
          </a:graphicData>
        </a:graphic>
      </p:graphicFrame>
      <p:sp>
        <p:nvSpPr>
          <p:cNvPr id="5" name="Tytuł 1"/>
          <p:cNvSpPr>
            <a:spLocks noGrp="1"/>
          </p:cNvSpPr>
          <p:nvPr>
            <p:ph type="title"/>
          </p:nvPr>
        </p:nvSpPr>
        <p:spPr>
          <a:xfrm>
            <a:off x="1104900" y="64593"/>
            <a:ext cx="9980682" cy="1096962"/>
          </a:xfrm>
        </p:spPr>
        <p:txBody>
          <a:bodyPr>
            <a:normAutofit/>
          </a:bodyPr>
          <a:lstStyle/>
          <a:p>
            <a:r>
              <a:rPr lang="pl-PL" dirty="0"/>
              <a:t>Terminy egzaminu ósmoklasisty</a:t>
            </a:r>
          </a:p>
        </p:txBody>
      </p:sp>
    </p:spTree>
    <p:extLst>
      <p:ext uri="{BB962C8B-B14F-4D97-AF65-F5344CB8AC3E}">
        <p14:creationId xmlns:p14="http://schemas.microsoft.com/office/powerpoint/2010/main" val="260088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iteratura naukowa 16: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Antiqua">
      <a:majorFont>
        <a:latin typeface="Book Antiqua"/>
        <a:ea typeface=""/>
        <a:cs typeface=""/>
      </a:majorFont>
      <a:minorFont>
        <a:latin typeface="Gill Sans MT"/>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307_TF03431380" id="{013A8929-BF1B-4A34-8310-23A1581B694D}" vid="{6B44E194-ACCE-413A-8AA0-34B61C282A03}"/>
    </a:ext>
  </a:extLst>
</a:theme>
</file>

<file path=ppt/theme/theme2.xml><?xml version="1.0" encoding="utf-8"?>
<a:theme xmlns:a="http://schemas.openxmlformats.org/drawingml/2006/main" name="Motyw pakietu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4873beb7-5857-4685-be1f-d57550cc96cc"/>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 naukowa, motyw z prążkami i wstążką (panoramiczna)</Template>
  <TotalTime>0</TotalTime>
  <Words>1340</Words>
  <Application>Microsoft Office PowerPoint</Application>
  <PresentationFormat>Widescreen</PresentationFormat>
  <Paragraphs>88</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 Antiqua</vt:lpstr>
      <vt:lpstr>Calibri</vt:lpstr>
      <vt:lpstr>Euphemia</vt:lpstr>
      <vt:lpstr>Gill Sans MT</vt:lpstr>
      <vt:lpstr>Tahoma</vt:lpstr>
      <vt:lpstr>Wingdings</vt:lpstr>
      <vt:lpstr>Literatura naukowa 16:9</vt:lpstr>
      <vt:lpstr>Informacje dla zdających i rodziców/prawnych opiekunów</vt:lpstr>
      <vt:lpstr>PowerPoint Presentation</vt:lpstr>
      <vt:lpstr>PowerPoint Presentation</vt:lpstr>
      <vt:lpstr>Zdający oraz inne osoby biorące udział w organizowaniu egzaminów</vt:lpstr>
      <vt:lpstr>Środki bezpieczeństwa osobistego</vt:lpstr>
      <vt:lpstr>Środki bezpieczeństwa osobistego</vt:lpstr>
      <vt:lpstr>Dodatkowe procedury bezpieczeństwa w dniu egzaminu</vt:lpstr>
      <vt:lpstr>Dodatkowe procedury bezpieczeństwa w dniu egzaminu</vt:lpstr>
      <vt:lpstr>Terminy egzaminu ósmoklasisty</vt:lpstr>
      <vt:lpstr>BEZPOŚREDNIO Przed Egzaminem</vt:lpstr>
      <vt:lpstr>Rozpoczęcie egzaminu</vt:lpstr>
      <vt:lpstr>Przebieg egzaminu</vt:lpstr>
      <vt:lpstr>Przed egzaminem zdający będą poinformowani o:</vt:lpstr>
      <vt:lpstr>Kodowanie arkuszy z języka polskiego i języka obcego (dotyczy zdających, którzy mają ten obowiązek)</vt:lpstr>
      <vt:lpstr>Kodowanie arkuszy z matematyki</vt:lpstr>
      <vt:lpstr>Zaznaczanie odpowiedzi do zadań zamkniętych na karcie odpowiedzi (dotyczy zdających, którzy mają ten obowiązek)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2020-03-23T11:03:22Z</dcterms:created>
  <dcterms:modified xsi:type="dcterms:W3CDTF">2020-05-31T12:19:04Z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