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1" r:id="rId4"/>
    <p:sldId id="258" r:id="rId5"/>
    <p:sldId id="263" r:id="rId6"/>
    <p:sldId id="264" r:id="rId7"/>
    <p:sldId id="260" r:id="rId8"/>
    <p:sldId id="262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1151"/>
    <a:srgbClr val="420A2F"/>
    <a:srgbClr val="710F50"/>
    <a:srgbClr val="490B34"/>
    <a:srgbClr val="3F092D"/>
    <a:srgbClr val="360827"/>
    <a:srgbClr val="500C39"/>
    <a:srgbClr val="5E0E43"/>
    <a:srgbClr val="650F48"/>
    <a:srgbClr val="4B214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50D0E-6A6D-4CF4-9AEA-294410E09FE2}" type="datetimeFigureOut">
              <a:rPr lang="pl-PL" smtClean="0"/>
              <a:pPr/>
              <a:t>2021-02-23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A624-F6B2-458A-B22F-9448E542024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50D0E-6A6D-4CF4-9AEA-294410E09FE2}" type="datetimeFigureOut">
              <a:rPr lang="pl-PL" smtClean="0"/>
              <a:pPr/>
              <a:t>2021-02-23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A624-F6B2-458A-B22F-9448E542024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50D0E-6A6D-4CF4-9AEA-294410E09FE2}" type="datetimeFigureOut">
              <a:rPr lang="pl-PL" smtClean="0"/>
              <a:pPr/>
              <a:t>2021-02-23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A624-F6B2-458A-B22F-9448E542024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50D0E-6A6D-4CF4-9AEA-294410E09FE2}" type="datetimeFigureOut">
              <a:rPr lang="pl-PL" smtClean="0"/>
              <a:pPr/>
              <a:t>2021-02-23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A624-F6B2-458A-B22F-9448E542024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50D0E-6A6D-4CF4-9AEA-294410E09FE2}" type="datetimeFigureOut">
              <a:rPr lang="pl-PL" smtClean="0"/>
              <a:pPr/>
              <a:t>2021-02-23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A624-F6B2-458A-B22F-9448E542024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50D0E-6A6D-4CF4-9AEA-294410E09FE2}" type="datetimeFigureOut">
              <a:rPr lang="pl-PL" smtClean="0"/>
              <a:pPr/>
              <a:t>2021-02-23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A624-F6B2-458A-B22F-9448E542024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50D0E-6A6D-4CF4-9AEA-294410E09FE2}" type="datetimeFigureOut">
              <a:rPr lang="pl-PL" smtClean="0"/>
              <a:pPr/>
              <a:t>2021-02-23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A624-F6B2-458A-B22F-9448E542024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50D0E-6A6D-4CF4-9AEA-294410E09FE2}" type="datetimeFigureOut">
              <a:rPr lang="pl-PL" smtClean="0"/>
              <a:pPr/>
              <a:t>2021-02-23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A624-F6B2-458A-B22F-9448E542024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50D0E-6A6D-4CF4-9AEA-294410E09FE2}" type="datetimeFigureOut">
              <a:rPr lang="pl-PL" smtClean="0"/>
              <a:pPr/>
              <a:t>2021-02-23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A624-F6B2-458A-B22F-9448E542024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50D0E-6A6D-4CF4-9AEA-294410E09FE2}" type="datetimeFigureOut">
              <a:rPr lang="pl-PL" smtClean="0"/>
              <a:pPr/>
              <a:t>2021-02-23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A624-F6B2-458A-B22F-9448E542024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50D0E-6A6D-4CF4-9AEA-294410E09FE2}" type="datetimeFigureOut">
              <a:rPr lang="pl-PL" smtClean="0"/>
              <a:pPr/>
              <a:t>2021-02-23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A624-F6B2-458A-B22F-9448E542024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11151"/>
            </a:gs>
            <a:gs pos="27000">
              <a:srgbClr val="650F48"/>
            </a:gs>
            <a:gs pos="46000">
              <a:srgbClr val="5E0E43"/>
            </a:gs>
            <a:gs pos="59000">
              <a:srgbClr val="500C39"/>
            </a:gs>
            <a:gs pos="80000">
              <a:srgbClr val="490B34"/>
            </a:gs>
            <a:gs pos="97000">
              <a:srgbClr val="3F092D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50D0E-6A6D-4CF4-9AEA-294410E09FE2}" type="datetimeFigureOut">
              <a:rPr lang="pl-PL" smtClean="0"/>
              <a:pPr/>
              <a:t>2021-02-23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4A624-F6B2-458A-B22F-9448E542024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apps.org/3210022" TargetMode="External"/><Relationship Id="rId2" Type="http://schemas.openxmlformats.org/officeDocument/2006/relationships/hyperlink" Target="https://learningapps.org/208915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arningapps.org/view1428722" TargetMode="External"/><Relationship Id="rId5" Type="http://schemas.openxmlformats.org/officeDocument/2006/relationships/hyperlink" Target="https://learningapps.org/9194406" TargetMode="External"/><Relationship Id="rId4" Type="http://schemas.openxmlformats.org/officeDocument/2006/relationships/hyperlink" Target="https://learningapps.org/1361997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9S_G9Rlgd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11151"/>
            </a:gs>
            <a:gs pos="27000">
              <a:srgbClr val="650F48"/>
            </a:gs>
            <a:gs pos="46000">
              <a:srgbClr val="5E0E43"/>
            </a:gs>
            <a:gs pos="59000">
              <a:srgbClr val="500C39"/>
            </a:gs>
            <a:gs pos="77000">
              <a:srgbClr val="490B34"/>
            </a:gs>
            <a:gs pos="97000">
              <a:srgbClr val="420A2F"/>
            </a:gs>
            <a:gs pos="97000">
              <a:srgbClr val="711151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071678"/>
            <a:ext cx="8229600" cy="2214578"/>
          </a:xfrm>
        </p:spPr>
        <p:txBody>
          <a:bodyPr>
            <a:noAutofit/>
          </a:bodyPr>
          <a:lstStyle/>
          <a:p>
            <a:r>
              <a:rPr lang="pl-PL" sz="13000" b="1" dirty="0" smtClean="0">
                <a:solidFill>
                  <a:schemeClr val="bg1"/>
                </a:solidFill>
                <a:latin typeface="MS PMincho" pitchFamily="18" charset="-128"/>
                <a:ea typeface="MS PMincho" pitchFamily="18" charset="-128"/>
                <a:cs typeface="Andalus" pitchFamily="18" charset="-78"/>
              </a:rPr>
              <a:t>WIELKI POST</a:t>
            </a:r>
            <a:endParaRPr lang="pl-PL" sz="13000" b="1" dirty="0">
              <a:latin typeface="MS PMincho" pitchFamily="18" charset="-128"/>
              <a:ea typeface="MS PMincho" pitchFamily="18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572428" cy="1285884"/>
          </a:xfrm>
        </p:spPr>
        <p:txBody>
          <a:bodyPr>
            <a:normAutofit/>
          </a:bodyPr>
          <a:lstStyle/>
          <a:p>
            <a:r>
              <a:rPr lang="pl-PL" sz="5600" b="1" cap="all" dirty="0" smtClean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  <a:cs typeface="Andalus" pitchFamily="18" charset="-78"/>
              </a:rPr>
              <a:t>Wielki  post </a:t>
            </a:r>
            <a:endParaRPr lang="pl-PL" dirty="0">
              <a:solidFill>
                <a:schemeClr val="bg1"/>
              </a:solidFill>
              <a:latin typeface="MS PGothic" pitchFamily="34" charset="-128"/>
              <a:ea typeface="MS PGothic" pitchFamily="34" charset="-128"/>
              <a:cs typeface="Andalus" pitchFamily="18" charset="-78"/>
            </a:endParaRPr>
          </a:p>
        </p:txBody>
      </p:sp>
      <p:sp>
        <p:nvSpPr>
          <p:cNvPr id="8" name="Podtytuł 7"/>
          <p:cNvSpPr>
            <a:spLocks noGrp="1"/>
          </p:cNvSpPr>
          <p:nvPr>
            <p:ph type="subTitle" idx="1"/>
          </p:nvPr>
        </p:nvSpPr>
        <p:spPr>
          <a:xfrm>
            <a:off x="714348" y="1714488"/>
            <a:ext cx="7786742" cy="4286280"/>
          </a:xfrm>
        </p:spPr>
        <p:txBody>
          <a:bodyPr>
            <a:noAutofit/>
          </a:bodyPr>
          <a:lstStyle/>
          <a:p>
            <a:pPr fontAlgn="base">
              <a:buFontTx/>
              <a:buChar char="-"/>
            </a:pPr>
            <a:r>
              <a:rPr lang="pl-PL" sz="3600" dirty="0" smtClean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 to </a:t>
            </a:r>
            <a:r>
              <a:rPr lang="pl-PL" sz="3600" dirty="0" smtClean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czterdzieści dni przygotowania do Wielkanocy. Rozpoczyna się </a:t>
            </a:r>
            <a:r>
              <a:rPr lang="pl-PL" sz="3600" dirty="0" smtClean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środą popielcową a kończy obchodami </a:t>
            </a:r>
            <a:r>
              <a:rPr lang="pl-PL" sz="3600" dirty="0" err="1" smtClean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Triduum</a:t>
            </a:r>
            <a:r>
              <a:rPr lang="pl-PL" sz="3600" dirty="0" smtClean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 Paschalnego. </a:t>
            </a:r>
            <a:endParaRPr lang="pl-PL" sz="3600" dirty="0" smtClean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  <a:p>
            <a:pPr fontAlgn="base"/>
            <a:r>
              <a:rPr lang="pl-PL" sz="2800" dirty="0" smtClean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Chrześcijanie przygotowują się do świąt Zmartwychwstania Pana Jezusa </a:t>
            </a:r>
            <a:r>
              <a:rPr lang="pl-PL" sz="2800" dirty="0" smtClean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przez podejmowanie postanowień wielkopostnych </a:t>
            </a:r>
            <a:r>
              <a:rPr lang="pl-PL" sz="2800" dirty="0" smtClean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np. rezygnację z różnych przyjemności. </a:t>
            </a:r>
            <a:r>
              <a:rPr lang="pl-PL" sz="2800" dirty="0" smtClean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P</a:t>
            </a:r>
            <a:r>
              <a:rPr lang="pl-PL" sz="2800" dirty="0" smtClean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oświęcają </a:t>
            </a:r>
            <a:r>
              <a:rPr lang="pl-PL" sz="2800" dirty="0" smtClean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również </a:t>
            </a:r>
            <a:r>
              <a:rPr lang="pl-PL" sz="2800" dirty="0" smtClean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w</a:t>
            </a:r>
            <a:r>
              <a:rPr lang="pl-PL" sz="2800" dirty="0" smtClean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ięcej </a:t>
            </a:r>
            <a:r>
              <a:rPr lang="pl-PL" sz="2800" dirty="0" smtClean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czasu </a:t>
            </a:r>
            <a:r>
              <a:rPr lang="pl-PL" sz="2800" dirty="0" smtClean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na </a:t>
            </a:r>
            <a:r>
              <a:rPr lang="pl-PL" sz="2800" dirty="0" smtClean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modlitwę.</a:t>
            </a:r>
          </a:p>
          <a:p>
            <a:endParaRPr lang="pl-PL" sz="3600" dirty="0">
              <a:latin typeface="MS PGothic" pitchFamily="34" charset="-128"/>
              <a:ea typeface="MS PGothic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01122" cy="1143000"/>
          </a:xfrm>
        </p:spPr>
        <p:txBody>
          <a:bodyPr>
            <a:noAutofit/>
          </a:bodyPr>
          <a:lstStyle/>
          <a:p>
            <a:r>
              <a:rPr lang="pl-PL" sz="4000" dirty="0" smtClean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Nabożeństwa Wielkiego Postu:</a:t>
            </a:r>
            <a:endParaRPr lang="pl-PL" sz="4000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4347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l-PL" sz="3500" dirty="0" smtClean="0">
                <a:solidFill>
                  <a:schemeClr val="bg1">
                    <a:lumMod val="95000"/>
                  </a:schemeClr>
                </a:solidFill>
                <a:latin typeface="MS PGothic" pitchFamily="34" charset="-128"/>
                <a:ea typeface="MS PGothic" pitchFamily="34" charset="-128"/>
              </a:rPr>
              <a:t>- </a:t>
            </a:r>
            <a:r>
              <a:rPr lang="pl-PL" sz="3500" b="1" dirty="0" smtClean="0">
                <a:solidFill>
                  <a:schemeClr val="bg1">
                    <a:lumMod val="95000"/>
                  </a:schemeClr>
                </a:solidFill>
                <a:latin typeface="MS PGothic" pitchFamily="34" charset="-128"/>
                <a:ea typeface="MS PGothic" pitchFamily="34" charset="-128"/>
              </a:rPr>
              <a:t>Droga Krzyżowa </a:t>
            </a:r>
            <a:r>
              <a:rPr lang="pl-PL" sz="3500" dirty="0" smtClean="0">
                <a:solidFill>
                  <a:schemeClr val="bg1">
                    <a:lumMod val="95000"/>
                  </a:schemeClr>
                </a:solidFill>
                <a:latin typeface="MS PGothic" pitchFamily="34" charset="-128"/>
                <a:ea typeface="MS PGothic" pitchFamily="34" charset="-128"/>
              </a:rPr>
              <a:t>(polega na rozważaniu męki Chrystusa. W kościołach znajduje się 14 obrazów (stacji), które przedstawiają cierpienia Jezusa podczas drogi krzyżowej na Golgotę).</a:t>
            </a:r>
          </a:p>
          <a:p>
            <a:pPr algn="just">
              <a:buFontTx/>
              <a:buChar char="-"/>
            </a:pPr>
            <a:r>
              <a:rPr lang="pl-PL" sz="3500" b="1" dirty="0" smtClean="0">
                <a:solidFill>
                  <a:schemeClr val="bg1">
                    <a:lumMod val="95000"/>
                  </a:schemeClr>
                </a:solidFill>
                <a:latin typeface="MS PGothic" pitchFamily="34" charset="-128"/>
                <a:ea typeface="MS PGothic" pitchFamily="34" charset="-128"/>
              </a:rPr>
              <a:t>Gorzkie żale </a:t>
            </a:r>
            <a:r>
              <a:rPr lang="pl-PL" sz="3500" dirty="0" smtClean="0">
                <a:solidFill>
                  <a:schemeClr val="bg1">
                    <a:lumMod val="95000"/>
                  </a:schemeClr>
                </a:solidFill>
                <a:latin typeface="MS PGothic" pitchFamily="34" charset="-128"/>
                <a:ea typeface="MS PGothic" pitchFamily="34" charset="-128"/>
              </a:rPr>
              <a:t>(ich tematyką jest Męka Pańska. Składają się z trzech części).</a:t>
            </a:r>
          </a:p>
          <a:p>
            <a:pPr>
              <a:buFontTx/>
              <a:buChar char="-"/>
            </a:pPr>
            <a:endParaRPr lang="pl-PL" sz="3100" dirty="0" smtClean="0">
              <a:solidFill>
                <a:schemeClr val="bg1">
                  <a:lumMod val="95000"/>
                </a:schemeClr>
              </a:solidFill>
              <a:latin typeface="MS PGothic" pitchFamily="34" charset="-128"/>
              <a:ea typeface="MS PGothic" pitchFamily="34" charset="-128"/>
            </a:endParaRPr>
          </a:p>
          <a:p>
            <a:pPr algn="ctr">
              <a:buNone/>
            </a:pPr>
            <a:r>
              <a:rPr lang="pl-PL" sz="3100" i="1" dirty="0" smtClean="0">
                <a:solidFill>
                  <a:schemeClr val="bg1">
                    <a:lumMod val="95000"/>
                  </a:schemeClr>
                </a:solidFill>
                <a:latin typeface="MS PGothic" pitchFamily="34" charset="-128"/>
                <a:ea typeface="MS PGothic" pitchFamily="34" charset="-128"/>
              </a:rPr>
              <a:t>„Któryś za nas cierpiał rany, </a:t>
            </a:r>
          </a:p>
          <a:p>
            <a:pPr algn="ctr">
              <a:buNone/>
            </a:pPr>
            <a:r>
              <a:rPr lang="pl-PL" sz="3100" i="1" dirty="0" smtClean="0">
                <a:solidFill>
                  <a:schemeClr val="bg1">
                    <a:lumMod val="95000"/>
                  </a:schemeClr>
                </a:solidFill>
                <a:latin typeface="MS PGothic" pitchFamily="34" charset="-128"/>
                <a:ea typeface="MS PGothic" pitchFamily="34" charset="-128"/>
              </a:rPr>
              <a:t>Jezu Chryste zmiłuj się nad nami”.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Zewnętrzne oznaki Wielkiego Postu:</a:t>
            </a:r>
            <a:endParaRPr lang="pl-PL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600200"/>
            <a:ext cx="8286808" cy="4525963"/>
          </a:xfrm>
        </p:spPr>
        <p:txBody>
          <a:bodyPr>
            <a:normAutofit/>
          </a:bodyPr>
          <a:lstStyle/>
          <a:p>
            <a:r>
              <a:rPr lang="pl-PL" sz="2900" dirty="0" smtClean="0">
                <a:solidFill>
                  <a:schemeClr val="bg1">
                    <a:lumMod val="95000"/>
                  </a:schemeClr>
                </a:solidFill>
                <a:latin typeface="MS PGothic" pitchFamily="34" charset="-128"/>
                <a:ea typeface="MS PGothic" pitchFamily="34" charset="-128"/>
              </a:rPr>
              <a:t>fioletowy kolor szat </a:t>
            </a:r>
            <a:r>
              <a:rPr lang="pl-PL" sz="2900" dirty="0" smtClean="0">
                <a:solidFill>
                  <a:schemeClr val="bg1">
                    <a:lumMod val="95000"/>
                  </a:schemeClr>
                </a:solidFill>
                <a:latin typeface="MS PGothic" pitchFamily="34" charset="-128"/>
                <a:ea typeface="MS PGothic" pitchFamily="34" charset="-128"/>
              </a:rPr>
              <a:t>liturgicznych.</a:t>
            </a:r>
            <a:endParaRPr lang="pl-PL" sz="2900" dirty="0" smtClean="0">
              <a:solidFill>
                <a:schemeClr val="bg1">
                  <a:lumMod val="95000"/>
                </a:schemeClr>
              </a:solidFill>
              <a:latin typeface="MS PGothic" pitchFamily="34" charset="-128"/>
              <a:ea typeface="MS PGothic" pitchFamily="34" charset="-128"/>
            </a:endParaRPr>
          </a:p>
          <a:p>
            <a:r>
              <a:rPr lang="pl-PL" sz="2900" dirty="0" smtClean="0">
                <a:solidFill>
                  <a:schemeClr val="bg1">
                    <a:lumMod val="95000"/>
                  </a:schemeClr>
                </a:solidFill>
                <a:latin typeface="MS PGothic" pitchFamily="34" charset="-128"/>
                <a:ea typeface="MS PGothic" pitchFamily="34" charset="-128"/>
              </a:rPr>
              <a:t>brak </a:t>
            </a:r>
            <a:r>
              <a:rPr lang="pl-PL" sz="2900" dirty="0" smtClean="0">
                <a:solidFill>
                  <a:schemeClr val="bg1">
                    <a:lumMod val="95000"/>
                  </a:schemeClr>
                </a:solidFill>
                <a:latin typeface="MS PGothic" pitchFamily="34" charset="-128"/>
                <a:ea typeface="MS PGothic" pitchFamily="34" charset="-128"/>
              </a:rPr>
              <a:t>śpiewu Alleluja </a:t>
            </a:r>
            <a:r>
              <a:rPr lang="pl-PL" sz="2900" dirty="0" smtClean="0">
                <a:solidFill>
                  <a:schemeClr val="bg1">
                    <a:lumMod val="95000"/>
                  </a:schemeClr>
                </a:solidFill>
                <a:latin typeface="MS PGothic" pitchFamily="34" charset="-128"/>
                <a:ea typeface="MS PGothic" pitchFamily="34" charset="-128"/>
              </a:rPr>
              <a:t>i Gloria we Mszy św.</a:t>
            </a:r>
          </a:p>
          <a:p>
            <a:r>
              <a:rPr lang="pl-PL" sz="2900" dirty="0" smtClean="0">
                <a:solidFill>
                  <a:schemeClr val="bg1">
                    <a:lumMod val="95000"/>
                  </a:schemeClr>
                </a:solidFill>
                <a:latin typeface="MS PGothic" pitchFamily="34" charset="-128"/>
                <a:ea typeface="MS PGothic" pitchFamily="34" charset="-128"/>
              </a:rPr>
              <a:t>skromniejszy wystrój </a:t>
            </a:r>
            <a:r>
              <a:rPr lang="pl-PL" sz="2900" dirty="0" smtClean="0">
                <a:solidFill>
                  <a:schemeClr val="bg1">
                    <a:lumMod val="95000"/>
                  </a:schemeClr>
                </a:solidFill>
                <a:latin typeface="MS PGothic" pitchFamily="34" charset="-128"/>
                <a:ea typeface="MS PGothic" pitchFamily="34" charset="-128"/>
              </a:rPr>
              <a:t>kościoła.</a:t>
            </a:r>
            <a:endParaRPr lang="pl-PL" sz="2900" dirty="0" smtClean="0">
              <a:solidFill>
                <a:schemeClr val="bg1">
                  <a:lumMod val="95000"/>
                </a:schemeClr>
              </a:solidFill>
              <a:latin typeface="MS PGothic" pitchFamily="34" charset="-128"/>
              <a:ea typeface="MS PGothic" pitchFamily="34" charset="-128"/>
            </a:endParaRPr>
          </a:p>
          <a:p>
            <a:r>
              <a:rPr lang="pl-PL" sz="2900" dirty="0" smtClean="0">
                <a:solidFill>
                  <a:schemeClr val="bg1">
                    <a:lumMod val="95000"/>
                  </a:schemeClr>
                </a:solidFill>
                <a:latin typeface="MS PGothic" pitchFamily="34" charset="-128"/>
                <a:ea typeface="MS PGothic" pitchFamily="34" charset="-128"/>
              </a:rPr>
              <a:t>nabożeństwa </a:t>
            </a:r>
            <a:r>
              <a:rPr lang="pl-PL" sz="2900" dirty="0" smtClean="0">
                <a:solidFill>
                  <a:schemeClr val="bg1">
                    <a:lumMod val="95000"/>
                  </a:schemeClr>
                </a:solidFill>
                <a:latin typeface="MS PGothic" pitchFamily="34" charset="-128"/>
                <a:ea typeface="MS PGothic" pitchFamily="34" charset="-128"/>
              </a:rPr>
              <a:t>wielkopostne</a:t>
            </a:r>
            <a:r>
              <a:rPr lang="pl-PL" sz="2900" dirty="0" smtClean="0">
                <a:solidFill>
                  <a:schemeClr val="bg1">
                    <a:lumMod val="95000"/>
                  </a:schemeClr>
                </a:solidFill>
                <a:latin typeface="MS PGothic" pitchFamily="34" charset="-128"/>
                <a:ea typeface="MS PGothic" pitchFamily="34" charset="-128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Ważne wydarzenia Wielkiego Postu: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000" indent="-342000" algn="just">
              <a:buNone/>
            </a:pPr>
            <a:r>
              <a:rPr lang="pl-PL" sz="2900" b="1" dirty="0" smtClean="0">
                <a:solidFill>
                  <a:schemeClr val="bg1">
                    <a:lumMod val="95000"/>
                  </a:schemeClr>
                </a:solidFill>
                <a:latin typeface="MS PGothic" pitchFamily="34" charset="-128"/>
                <a:ea typeface="MS PGothic" pitchFamily="34" charset="-128"/>
              </a:rPr>
              <a:t>Środa Popielcowa - r</a:t>
            </a:r>
            <a:r>
              <a:rPr lang="pl-PL" sz="2900" dirty="0" smtClean="0">
                <a:solidFill>
                  <a:schemeClr val="bg1">
                    <a:lumMod val="95000"/>
                  </a:schemeClr>
                </a:solidFill>
                <a:latin typeface="MS PGothic" pitchFamily="34" charset="-128"/>
                <a:ea typeface="MS PGothic" pitchFamily="34" charset="-128"/>
              </a:rPr>
              <a:t>ozpoczyna Wielki Post. Nazwa pochodzi od obrzędu posypywania głów popiołem, na znak gotowości do podjęcia wielkopostnej pokuty. W tym dniu obowiązuje ścisły post.</a:t>
            </a:r>
          </a:p>
          <a:p>
            <a:pPr marL="0" indent="0" algn="just">
              <a:buNone/>
            </a:pPr>
            <a:endParaRPr lang="pl-PL" sz="900" dirty="0" smtClean="0">
              <a:solidFill>
                <a:schemeClr val="bg1">
                  <a:lumMod val="95000"/>
                </a:schemeClr>
              </a:solidFill>
              <a:latin typeface="MS PGothic" pitchFamily="34" charset="-128"/>
              <a:ea typeface="MS PGothic" pitchFamily="34" charset="-128"/>
            </a:endParaRPr>
          </a:p>
          <a:p>
            <a:pPr algn="just">
              <a:buNone/>
            </a:pPr>
            <a:r>
              <a:rPr lang="pl-PL" sz="2900" b="1" dirty="0" smtClean="0">
                <a:solidFill>
                  <a:schemeClr val="bg1">
                    <a:lumMod val="95000"/>
                  </a:schemeClr>
                </a:solidFill>
                <a:latin typeface="MS PGothic" pitchFamily="34" charset="-128"/>
                <a:ea typeface="MS PGothic" pitchFamily="34" charset="-128"/>
              </a:rPr>
              <a:t>Niedziela palmowa </a:t>
            </a:r>
            <a:r>
              <a:rPr lang="pl-PL" sz="2900" dirty="0" smtClean="0">
                <a:solidFill>
                  <a:schemeClr val="bg1">
                    <a:lumMod val="95000"/>
                  </a:schemeClr>
                </a:solidFill>
                <a:latin typeface="MS PGothic" pitchFamily="34" charset="-128"/>
                <a:ea typeface="MS PGothic" pitchFamily="34" charset="-128"/>
              </a:rPr>
              <a:t>- jest to niedziela przed Wielkanocą, która rozpoczyna Wielki Tydzień. Jej nazwa związana jest z pamiątką wydarzenia uroczystego wjazdu Pana Jezusa do Jerozolimy, w czasie którego rzucano na drogę, pod nogi Jezusa, gałązki palmowe.</a:t>
            </a:r>
          </a:p>
          <a:p>
            <a:endParaRPr lang="pl-PL"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01122" cy="1143000"/>
          </a:xfrm>
        </p:spPr>
        <p:txBody>
          <a:bodyPr>
            <a:noAutofit/>
          </a:bodyPr>
          <a:lstStyle/>
          <a:p>
            <a:r>
              <a:rPr lang="pl-PL" sz="4000" dirty="0" smtClean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W </a:t>
            </a:r>
            <a:r>
              <a:rPr lang="pl-PL" sz="4000" dirty="0" smtClean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tym roku w Wielkim </a:t>
            </a:r>
            <a:r>
              <a:rPr lang="pl-PL" sz="4000" dirty="0" smtClean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Poście wypadają następujące święta liturgiczne: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pl-PL" sz="2400" b="1" dirty="0" smtClean="0">
                <a:solidFill>
                  <a:schemeClr val="bg1">
                    <a:lumMod val="95000"/>
                  </a:schemeClr>
                </a:solidFill>
                <a:latin typeface="MS PGothic" pitchFamily="34" charset="-128"/>
                <a:ea typeface="MS PGothic" pitchFamily="34" charset="-128"/>
              </a:rPr>
              <a:t>22 luty</a:t>
            </a:r>
            <a:r>
              <a:rPr lang="pl-PL" sz="2400" dirty="0" smtClean="0">
                <a:solidFill>
                  <a:schemeClr val="bg1">
                    <a:lumMod val="95000"/>
                  </a:schemeClr>
                </a:solidFill>
                <a:latin typeface="MS PGothic" pitchFamily="34" charset="-128"/>
                <a:ea typeface="MS PGothic" pitchFamily="34" charset="-128"/>
              </a:rPr>
              <a:t> - Święto Katedry św. Piotra apostoła. W czasie tego święta katolicy wspominają z czcią tron św. Piotra Apostoła uznawanego za pierwszego papieża. </a:t>
            </a:r>
          </a:p>
          <a:p>
            <a:pPr fontAlgn="base"/>
            <a:r>
              <a:rPr lang="pl-PL" sz="2400" b="1" dirty="0" smtClean="0">
                <a:solidFill>
                  <a:schemeClr val="bg1">
                    <a:lumMod val="95000"/>
                  </a:schemeClr>
                </a:solidFill>
                <a:latin typeface="MS PGothic" pitchFamily="34" charset="-128"/>
                <a:ea typeface="MS PGothic" pitchFamily="34" charset="-128"/>
              </a:rPr>
              <a:t>19 marzec</a:t>
            </a:r>
            <a:r>
              <a:rPr lang="pl-PL" sz="2400" dirty="0" smtClean="0">
                <a:solidFill>
                  <a:schemeClr val="bg1">
                    <a:lumMod val="95000"/>
                  </a:schemeClr>
                </a:solidFill>
                <a:latin typeface="MS PGothic" pitchFamily="34" charset="-128"/>
                <a:ea typeface="MS PGothic" pitchFamily="34" charset="-128"/>
              </a:rPr>
              <a:t> - uroczystość św. Józefa, Oblubieńca Maryi i Patrona Kościoła powszechnego </a:t>
            </a:r>
          </a:p>
          <a:p>
            <a:pPr fontAlgn="base"/>
            <a:r>
              <a:rPr lang="pl-PL" sz="2400" b="1" dirty="0" smtClean="0">
                <a:solidFill>
                  <a:schemeClr val="bg1">
                    <a:lumMod val="95000"/>
                  </a:schemeClr>
                </a:solidFill>
                <a:latin typeface="MS PGothic" pitchFamily="34" charset="-128"/>
                <a:ea typeface="MS PGothic" pitchFamily="34" charset="-128"/>
              </a:rPr>
              <a:t>25 marzec</a:t>
            </a:r>
            <a:r>
              <a:rPr lang="pl-PL" sz="2400" dirty="0" smtClean="0">
                <a:solidFill>
                  <a:schemeClr val="bg1">
                    <a:lumMod val="95000"/>
                  </a:schemeClr>
                </a:solidFill>
                <a:latin typeface="MS PGothic" pitchFamily="34" charset="-128"/>
                <a:ea typeface="MS PGothic" pitchFamily="34" charset="-128"/>
              </a:rPr>
              <a:t> – Zwiastowanie Pańskie (Zwiastowanie Bogurodzicy) - objawienie się Marii Archanioła Gabriela i jego zapowiedź narodzenia Jezusa Chrystusa, Syna Bożego. </a:t>
            </a:r>
          </a:p>
          <a:p>
            <a:r>
              <a:rPr lang="pl-PL" sz="2400" b="1" dirty="0" smtClean="0">
                <a:solidFill>
                  <a:schemeClr val="bg1">
                    <a:lumMod val="95000"/>
                  </a:schemeClr>
                </a:solidFill>
                <a:latin typeface="MS PGothic" pitchFamily="34" charset="-128"/>
                <a:ea typeface="MS PGothic" pitchFamily="34" charset="-128"/>
              </a:rPr>
              <a:t>28 marzec</a:t>
            </a:r>
            <a:r>
              <a:rPr lang="pl-PL" sz="2400" dirty="0" smtClean="0">
                <a:solidFill>
                  <a:schemeClr val="bg1">
                    <a:lumMod val="95000"/>
                  </a:schemeClr>
                </a:solidFill>
                <a:latin typeface="MS PGothic" pitchFamily="34" charset="-128"/>
                <a:ea typeface="MS PGothic" pitchFamily="34" charset="-128"/>
              </a:rPr>
              <a:t> – Niedziela Palmowa  inaczej Niedziela Męki Pańskiej. Rozpoczyna ona najważniejszy i najbardziej uroczysty okres w roku liturgicznym - Wielki Tydzień. 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Na koniec:</a:t>
            </a:r>
            <a:endParaRPr lang="pl-PL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600200"/>
            <a:ext cx="8358246" cy="4525963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>
                <a:solidFill>
                  <a:schemeClr val="bg1">
                    <a:lumMod val="95000"/>
                  </a:schemeClr>
                </a:solidFill>
                <a:latin typeface="MS PGothic" pitchFamily="34" charset="-128"/>
                <a:ea typeface="MS PGothic" pitchFamily="34" charset="-128"/>
              </a:rPr>
              <a:t>Zapraszamy </a:t>
            </a:r>
            <a:r>
              <a:rPr lang="pl-PL" dirty="0">
                <a:solidFill>
                  <a:schemeClr val="bg1">
                    <a:lumMod val="95000"/>
                  </a:schemeClr>
                </a:solidFill>
                <a:latin typeface="MS PGothic" pitchFamily="34" charset="-128"/>
                <a:ea typeface="MS PGothic" pitchFamily="34" charset="-128"/>
              </a:rPr>
              <a:t>do udziału </a:t>
            </a:r>
            <a:r>
              <a:rPr lang="pl-PL" dirty="0" smtClean="0">
                <a:solidFill>
                  <a:schemeClr val="bg1">
                    <a:lumMod val="95000"/>
                  </a:schemeClr>
                </a:solidFill>
                <a:latin typeface="MS PGothic" pitchFamily="34" charset="-128"/>
                <a:ea typeface="MS PGothic" pitchFamily="34" charset="-128"/>
              </a:rPr>
              <a:t>w nabożeństwach wielkopostnych </a:t>
            </a:r>
            <a:r>
              <a:rPr lang="pl-PL" sz="2100" dirty="0" smtClean="0">
                <a:solidFill>
                  <a:schemeClr val="bg1">
                    <a:lumMod val="95000"/>
                  </a:schemeClr>
                </a:solidFill>
                <a:latin typeface="MS PGothic" pitchFamily="34" charset="-128"/>
                <a:ea typeface="MS PGothic" pitchFamily="34" charset="-128"/>
              </a:rPr>
              <a:t>(można uczestniczyć </a:t>
            </a:r>
            <a:r>
              <a:rPr lang="pl-PL" sz="2100" dirty="0" err="1" smtClean="0">
                <a:solidFill>
                  <a:schemeClr val="bg1">
                    <a:lumMod val="95000"/>
                  </a:schemeClr>
                </a:solidFill>
                <a:latin typeface="MS PGothic" pitchFamily="34" charset="-128"/>
                <a:ea typeface="MS PGothic" pitchFamily="34" charset="-128"/>
              </a:rPr>
              <a:t>on-line</a:t>
            </a:r>
            <a:r>
              <a:rPr lang="pl-PL" sz="2100" dirty="0" smtClean="0">
                <a:solidFill>
                  <a:schemeClr val="bg1">
                    <a:lumMod val="95000"/>
                  </a:schemeClr>
                </a:solidFill>
                <a:latin typeface="MS PGothic" pitchFamily="34" charset="-128"/>
                <a:ea typeface="MS PGothic" pitchFamily="34" charset="-128"/>
              </a:rPr>
              <a:t> w wybranym przez siebie kościele</a:t>
            </a:r>
            <a:r>
              <a:rPr lang="pl-PL" sz="2100" dirty="0" smtClean="0">
                <a:solidFill>
                  <a:schemeClr val="bg1">
                    <a:lumMod val="85000"/>
                  </a:schemeClr>
                </a:solidFill>
                <a:latin typeface="MS PGothic" pitchFamily="34" charset="-128"/>
                <a:ea typeface="MS PGothic" pitchFamily="34" charset="-128"/>
              </a:rPr>
              <a:t>)</a:t>
            </a:r>
            <a:endParaRPr lang="pl-PL" sz="2100" dirty="0">
              <a:solidFill>
                <a:schemeClr val="bg1">
                  <a:lumMod val="85000"/>
                </a:schemeClr>
              </a:solidFill>
              <a:latin typeface="MS PGothic" pitchFamily="34" charset="-128"/>
              <a:ea typeface="MS PGothic" pitchFamily="34" charset="-128"/>
            </a:endParaRPr>
          </a:p>
          <a:p>
            <a:endParaRPr lang="pl-PL" sz="2400" dirty="0" smtClean="0">
              <a:solidFill>
                <a:schemeClr val="bg1">
                  <a:lumMod val="85000"/>
                </a:schemeClr>
              </a:solidFill>
              <a:latin typeface="MS PGothic" pitchFamily="34" charset="-128"/>
              <a:ea typeface="MS PGothic" pitchFamily="34" charset="-128"/>
            </a:endParaRPr>
          </a:p>
          <a:p>
            <a:r>
              <a:rPr lang="pl-PL" dirty="0" smtClean="0">
                <a:solidFill>
                  <a:schemeClr val="bg1">
                    <a:lumMod val="95000"/>
                  </a:schemeClr>
                </a:solidFill>
                <a:latin typeface="MS PGothic" pitchFamily="34" charset="-128"/>
                <a:ea typeface="MS PGothic" pitchFamily="34" charset="-128"/>
              </a:rPr>
              <a:t>Dla chętnych zadania </a:t>
            </a:r>
            <a:r>
              <a:rPr lang="pl-PL" dirty="0" err="1" smtClean="0">
                <a:solidFill>
                  <a:schemeClr val="bg1">
                    <a:lumMod val="95000"/>
                  </a:schemeClr>
                </a:solidFill>
                <a:latin typeface="MS PGothic" pitchFamily="34" charset="-128"/>
                <a:ea typeface="MS PGothic" pitchFamily="34" charset="-128"/>
              </a:rPr>
              <a:t>on-line</a:t>
            </a:r>
            <a:r>
              <a:rPr lang="pl-PL" dirty="0" smtClean="0">
                <a:solidFill>
                  <a:schemeClr val="bg1">
                    <a:lumMod val="95000"/>
                  </a:schemeClr>
                </a:solidFill>
                <a:latin typeface="MS PGothic" pitchFamily="34" charset="-128"/>
                <a:ea typeface="MS PGothic" pitchFamily="34" charset="-128"/>
              </a:rPr>
              <a:t> o </a:t>
            </a:r>
            <a:r>
              <a:rPr lang="pl-PL" dirty="0" smtClean="0">
                <a:solidFill>
                  <a:schemeClr val="bg1">
                    <a:lumMod val="95000"/>
                  </a:schemeClr>
                </a:solidFill>
                <a:latin typeface="MS PGothic" pitchFamily="34" charset="-128"/>
                <a:ea typeface="MS PGothic" pitchFamily="34" charset="-128"/>
              </a:rPr>
              <a:t>Wielkim </a:t>
            </a:r>
            <a:r>
              <a:rPr lang="pl-PL" dirty="0" smtClean="0">
                <a:solidFill>
                  <a:schemeClr val="bg1">
                    <a:lumMod val="95000"/>
                  </a:schemeClr>
                </a:solidFill>
                <a:latin typeface="MS PGothic" pitchFamily="34" charset="-128"/>
                <a:ea typeface="MS PGothic" pitchFamily="34" charset="-128"/>
              </a:rPr>
              <a:t>Poście:</a:t>
            </a:r>
          </a:p>
          <a:p>
            <a:r>
              <a:rPr lang="pl-PL" sz="2200" dirty="0" smtClean="0">
                <a:solidFill>
                  <a:schemeClr val="bg1">
                    <a:lumMod val="95000"/>
                  </a:schemeClr>
                </a:solidFill>
                <a:latin typeface="MS PGothic" pitchFamily="34" charset="-128"/>
                <a:ea typeface="MS PGothic" pitchFamily="34" charset="-128"/>
              </a:rPr>
              <a:t>Przyporządkuj do właściwej grupy informacje o Wielkim Poście: </a:t>
            </a:r>
            <a:r>
              <a:rPr lang="pl-PL" sz="2200" u="sng" dirty="0" smtClean="0">
                <a:hlinkClick r:id="rId2"/>
              </a:rPr>
              <a:t>https://learningapps.org/2089153</a:t>
            </a:r>
            <a:endParaRPr lang="pl-PL" sz="2200" dirty="0" smtClean="0"/>
          </a:p>
          <a:p>
            <a:r>
              <a:rPr lang="pl-PL" sz="2200" dirty="0" smtClean="0">
                <a:solidFill>
                  <a:schemeClr val="bg1">
                    <a:lumMod val="95000"/>
                  </a:schemeClr>
                </a:solidFill>
                <a:latin typeface="MS PGothic" pitchFamily="34" charset="-128"/>
                <a:ea typeface="MS PGothic" pitchFamily="34" charset="-128"/>
              </a:rPr>
              <a:t>Informacje na Wielki Post: </a:t>
            </a:r>
            <a:r>
              <a:rPr lang="pl-PL" sz="2200" u="sng" dirty="0" smtClean="0">
                <a:hlinkClick r:id="rId3"/>
              </a:rPr>
              <a:t>https://learningapps.org/3210022</a:t>
            </a:r>
            <a:endParaRPr lang="pl-PL" sz="2200" dirty="0" smtClean="0"/>
          </a:p>
          <a:p>
            <a:r>
              <a:rPr lang="pl-PL" sz="2200" dirty="0" smtClean="0">
                <a:solidFill>
                  <a:schemeClr val="bg1">
                    <a:lumMod val="95000"/>
                  </a:schemeClr>
                </a:solidFill>
                <a:latin typeface="MS PGothic" pitchFamily="34" charset="-128"/>
                <a:ea typeface="MS PGothic" pitchFamily="34" charset="-128"/>
              </a:rPr>
              <a:t>Charakterystyka Wielkiego Postu: </a:t>
            </a:r>
            <a:r>
              <a:rPr lang="pl-PL" sz="2200" u="sng" dirty="0" smtClean="0">
                <a:hlinkClick r:id="rId4"/>
              </a:rPr>
              <a:t>https://learningapps.org/1361997</a:t>
            </a:r>
            <a:r>
              <a:rPr lang="pl-PL" sz="2200" dirty="0" smtClean="0"/>
              <a:t> </a:t>
            </a:r>
          </a:p>
          <a:p>
            <a:r>
              <a:rPr lang="pl-PL" sz="2200" dirty="0" smtClean="0">
                <a:solidFill>
                  <a:schemeClr val="bg1">
                    <a:lumMod val="95000"/>
                  </a:schemeClr>
                </a:solidFill>
                <a:latin typeface="MS PGothic" pitchFamily="34" charset="-128"/>
                <a:ea typeface="MS PGothic" pitchFamily="34" charset="-128"/>
              </a:rPr>
              <a:t>Wielki Post – podsumowanie: </a:t>
            </a:r>
            <a:r>
              <a:rPr lang="pl-PL" sz="2200" u="sng" dirty="0" smtClean="0">
                <a:hlinkClick r:id="rId5"/>
              </a:rPr>
              <a:t>https://learningapps.org/9194406</a:t>
            </a:r>
            <a:r>
              <a:rPr lang="pl-PL" sz="2200" dirty="0" smtClean="0"/>
              <a:t> </a:t>
            </a:r>
          </a:p>
          <a:p>
            <a:r>
              <a:rPr lang="pl-PL" sz="2200" dirty="0" smtClean="0">
                <a:solidFill>
                  <a:schemeClr val="bg1">
                    <a:lumMod val="95000"/>
                  </a:schemeClr>
                </a:solidFill>
                <a:latin typeface="MS PGothic" pitchFamily="34" charset="-128"/>
                <a:ea typeface="MS PGothic" pitchFamily="34" charset="-128"/>
              </a:rPr>
              <a:t>Sprawdź swoją wiedzę na temat Drogi krzyżowej: </a:t>
            </a:r>
            <a:r>
              <a:rPr lang="pl-PL" sz="2200" u="sng" dirty="0" smtClean="0">
                <a:hlinkClick r:id="rId6"/>
              </a:rPr>
              <a:t>https://learningapps.org/view1428722</a:t>
            </a:r>
            <a:endParaRPr lang="pl-PL" sz="22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286256"/>
            <a:ext cx="8229600" cy="1839907"/>
          </a:xfrm>
        </p:spPr>
        <p:txBody>
          <a:bodyPr>
            <a:normAutofit/>
          </a:bodyPr>
          <a:lstStyle/>
          <a:p>
            <a:pPr indent="0" algn="ctr">
              <a:buNone/>
            </a:pPr>
            <a:endParaRPr lang="pl-PL" sz="2000" dirty="0" smtClean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  <a:p>
            <a:pPr indent="0" algn="ctr">
              <a:buNone/>
            </a:pPr>
            <a:endParaRPr lang="pl-PL" sz="2000" dirty="0" smtClean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  <a:p>
            <a:pPr indent="0">
              <a:buNone/>
            </a:pPr>
            <a:r>
              <a:rPr lang="pl-PL" sz="5400" dirty="0" smtClean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Dziękujemy za uwagę</a:t>
            </a:r>
          </a:p>
        </p:txBody>
      </p:sp>
      <p:pic>
        <p:nvPicPr>
          <p:cNvPr id="4" name="Obraz 3"/>
          <p:cNvPicPr/>
          <p:nvPr/>
        </p:nvPicPr>
        <p:blipFill>
          <a:blip r:embed="rId2">
            <a:lum bright="-25000" contrast="40000"/>
          </a:blip>
          <a:srcRect/>
          <a:stretch>
            <a:fillRect/>
          </a:stretch>
        </p:blipFill>
        <p:spPr bwMode="auto">
          <a:xfrm>
            <a:off x="297567" y="285728"/>
            <a:ext cx="5631755" cy="3432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5"/>
          <p:cNvSpPr/>
          <p:nvPr/>
        </p:nvSpPr>
        <p:spPr>
          <a:xfrm>
            <a:off x="4643438" y="2977895"/>
            <a:ext cx="4286264" cy="195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Bef>
                <a:spcPct val="20000"/>
              </a:spcBef>
            </a:pPr>
            <a:r>
              <a:rPr lang="pl-PL" sz="2000" dirty="0" smtClean="0">
                <a:solidFill>
                  <a:prstClr val="white"/>
                </a:solidFill>
                <a:latin typeface="MS PGothic" pitchFamily="34" charset="-128"/>
                <a:ea typeface="MS PGothic" pitchFamily="34" charset="-128"/>
              </a:rPr>
              <a:t>Na drodze </a:t>
            </a:r>
          </a:p>
          <a:p>
            <a:pPr lvl="0" algn="r"/>
            <a:r>
              <a:rPr lang="pl-PL" sz="2000" dirty="0" smtClean="0">
                <a:solidFill>
                  <a:prstClr val="white"/>
                </a:solidFill>
                <a:latin typeface="MS PGothic" pitchFamily="34" charset="-128"/>
                <a:ea typeface="MS PGothic" pitchFamily="34" charset="-128"/>
              </a:rPr>
              <a:t>Cię Jezu spotykam.</a:t>
            </a:r>
            <a:br>
              <a:rPr lang="pl-PL" sz="2000" dirty="0" smtClean="0">
                <a:solidFill>
                  <a:prstClr val="white"/>
                </a:solidFill>
                <a:latin typeface="MS PGothic" pitchFamily="34" charset="-128"/>
                <a:ea typeface="MS PGothic" pitchFamily="34" charset="-128"/>
              </a:rPr>
            </a:br>
            <a:r>
              <a:rPr lang="pl-PL" sz="2000" dirty="0" smtClean="0">
                <a:solidFill>
                  <a:prstClr val="white"/>
                </a:solidFill>
                <a:latin typeface="MS PGothic" pitchFamily="34" charset="-128"/>
                <a:ea typeface="MS PGothic" pitchFamily="34" charset="-128"/>
              </a:rPr>
              <a:t>I krzyża ciężkiego dotykam</a:t>
            </a:r>
            <a:br>
              <a:rPr lang="pl-PL" sz="2000" dirty="0" smtClean="0">
                <a:solidFill>
                  <a:prstClr val="white"/>
                </a:solidFill>
                <a:latin typeface="MS PGothic" pitchFamily="34" charset="-128"/>
                <a:ea typeface="MS PGothic" pitchFamily="34" charset="-128"/>
              </a:rPr>
            </a:br>
            <a:r>
              <a:rPr lang="pl-PL" sz="2000" dirty="0" smtClean="0">
                <a:solidFill>
                  <a:prstClr val="white"/>
                </a:solidFill>
                <a:latin typeface="MS PGothic" pitchFamily="34" charset="-128"/>
                <a:ea typeface="MS PGothic" pitchFamily="34" charset="-128"/>
              </a:rPr>
              <a:t>Więc pójdę za Tobą cichutko,</a:t>
            </a:r>
            <a:br>
              <a:rPr lang="pl-PL" sz="2000" dirty="0" smtClean="0">
                <a:solidFill>
                  <a:prstClr val="white"/>
                </a:solidFill>
                <a:latin typeface="MS PGothic" pitchFamily="34" charset="-128"/>
                <a:ea typeface="MS PGothic" pitchFamily="34" charset="-128"/>
              </a:rPr>
            </a:br>
            <a:r>
              <a:rPr lang="pl-PL" sz="2000" dirty="0" smtClean="0">
                <a:solidFill>
                  <a:prstClr val="white"/>
                </a:solidFill>
                <a:latin typeface="MS PGothic" pitchFamily="34" charset="-128"/>
                <a:ea typeface="MS PGothic" pitchFamily="34" charset="-128"/>
              </a:rPr>
              <a:t>By ulżyć choć trochę Twym smutkom</a:t>
            </a:r>
          </a:p>
          <a:p>
            <a:pPr lvl="0" algn="r">
              <a:spcBef>
                <a:spcPct val="20000"/>
              </a:spcBef>
            </a:pPr>
            <a:r>
              <a:rPr lang="pl-PL" sz="1400" dirty="0" smtClean="0">
                <a:solidFill>
                  <a:prstClr val="white"/>
                </a:solidFill>
                <a:latin typeface="MS PGothic" pitchFamily="34" charset="-128"/>
                <a:ea typeface="MS PGothic" pitchFamily="34" charset="-128"/>
                <a:hlinkClick r:id="rId3"/>
              </a:rPr>
              <a:t>https://www.youtube.com/watch?v=Z9S_G9RlgdY</a:t>
            </a:r>
            <a:r>
              <a:rPr lang="pl-PL" sz="1400" dirty="0" smtClean="0">
                <a:solidFill>
                  <a:prstClr val="white"/>
                </a:solidFill>
                <a:latin typeface="MS PGothic" pitchFamily="34" charset="-128"/>
                <a:ea typeface="MS PGothic" pitchFamily="34" charset="-128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226</Words>
  <Application>Microsoft Office PowerPoint</Application>
  <PresentationFormat>Pokaz na ekranie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WIELKI POST</vt:lpstr>
      <vt:lpstr>Wielki  post </vt:lpstr>
      <vt:lpstr>Nabożeństwa Wielkiego Postu:</vt:lpstr>
      <vt:lpstr>Zewnętrzne oznaki Wielkiego Postu:</vt:lpstr>
      <vt:lpstr>Ważne wydarzenia Wielkiego Postu:</vt:lpstr>
      <vt:lpstr>W tym roku w Wielkim Poście wypadają następujące święta liturgiczne:</vt:lpstr>
      <vt:lpstr>Na koniec: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ADWENT</dc:title>
  <dc:creator>User</dc:creator>
  <cp:lastModifiedBy>User</cp:lastModifiedBy>
  <cp:revision>24</cp:revision>
  <dcterms:created xsi:type="dcterms:W3CDTF">2020-11-30T10:39:28Z</dcterms:created>
  <dcterms:modified xsi:type="dcterms:W3CDTF">2021-02-23T12:47:57Z</dcterms:modified>
</cp:coreProperties>
</file>