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56" r:id="rId4"/>
    <p:sldId id="261" r:id="rId5"/>
    <p:sldId id="265" r:id="rId6"/>
    <p:sldId id="267" r:id="rId7"/>
    <p:sldId id="268" r:id="rId8"/>
    <p:sldId id="269" r:id="rId9"/>
    <p:sldId id="270" r:id="rId10"/>
    <p:sldId id="272" r:id="rId11"/>
    <p:sldId id="260" r:id="rId12"/>
    <p:sldId id="262"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A022A"/>
    <a:srgbClr val="B5022D"/>
    <a:srgbClr val="870250"/>
    <a:srgbClr val="8C041E"/>
    <a:srgbClr val="C10236"/>
    <a:srgbClr val="EC4703"/>
    <a:srgbClr val="ED0000"/>
    <a:srgbClr val="EA4B04"/>
    <a:srgbClr val="EE7700"/>
    <a:srgbClr val="E6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9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4A50D0E-6A6D-4CF4-9AEA-294410E09FE2}" type="datetimeFigureOut">
              <a:rPr lang="pl-PL" smtClean="0"/>
              <a:pPr/>
              <a:t>2021-03-26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04A624-F6B2-458A-B22F-9448E5420240}" type="slidenum">
              <a:rPr lang="pl-PL" smtClean="0"/>
              <a:pPr/>
              <a:t>‹#›</a:t>
            </a:fld>
            <a:endParaRPr lang="pl-P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70250"/>
            </a:gs>
            <a:gs pos="23000">
              <a:srgbClr val="8C041E"/>
            </a:gs>
            <a:gs pos="49000">
              <a:srgbClr val="AA022A"/>
            </a:gs>
            <a:gs pos="72000">
              <a:srgbClr val="C00000"/>
            </a:gs>
            <a:gs pos="90000">
              <a:srgbClr val="ED0000"/>
            </a:gs>
            <a:gs pos="100000">
              <a:srgbClr val="EC470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50D0E-6A6D-4CF4-9AEA-294410E09FE2}" type="datetimeFigureOut">
              <a:rPr lang="pl-PL" smtClean="0"/>
              <a:pPr/>
              <a:t>2021-03-26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4A624-F6B2-458A-B22F-9448E542024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hyperlink" Target="https://learningapps.org/view1963133" TargetMode="External"/><Relationship Id="rId3" Type="http://schemas.openxmlformats.org/officeDocument/2006/relationships/hyperlink" Target="https://www.youtube.com/watch?v=Gg3BE6HsmrE" TargetMode="External"/><Relationship Id="rId7" Type="http://schemas.openxmlformats.org/officeDocument/2006/relationships/hyperlink" Target="https://learningapps.org/7189214" TargetMode="External"/><Relationship Id="rId2" Type="http://schemas.openxmlformats.org/officeDocument/2006/relationships/hyperlink" Target="https://www.youtube.com/watch?v=r2RKdFh_Q8Q" TargetMode="External"/><Relationship Id="rId1" Type="http://schemas.openxmlformats.org/officeDocument/2006/relationships/slideLayout" Target="../slideLayouts/slideLayout2.xml"/><Relationship Id="rId6" Type="http://schemas.openxmlformats.org/officeDocument/2006/relationships/hyperlink" Target="https://www.jigsawplanet.com/?rc=play&amp;pid=1b6354ace23b" TargetMode="External"/><Relationship Id="rId11" Type="http://schemas.openxmlformats.org/officeDocument/2006/relationships/hyperlink" Target="https://learningapps.org/4841445" TargetMode="External"/><Relationship Id="rId5" Type="http://schemas.openxmlformats.org/officeDocument/2006/relationships/hyperlink" Target="https://www.youtube.com/watch?v=cMTxGjhNNAs" TargetMode="External"/><Relationship Id="rId10" Type="http://schemas.openxmlformats.org/officeDocument/2006/relationships/hyperlink" Target="https://learningapps.org/10376730" TargetMode="External"/><Relationship Id="rId4" Type="http://schemas.openxmlformats.org/officeDocument/2006/relationships/hyperlink" Target="https://www.youtube.com/watch?v=zXG_Lqc2XfU" TargetMode="External"/><Relationship Id="rId9" Type="http://schemas.openxmlformats.org/officeDocument/2006/relationships/hyperlink" Target="https://learningapps.org/1039917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kobietamag.pl/symbole-wielkanocne/" TargetMode="External"/><Relationship Id="rId2" Type="http://schemas.openxmlformats.org/officeDocument/2006/relationships/hyperlink" Target="https://www.gotquestions.org/" TargetMode="External"/><Relationship Id="rId1" Type="http://schemas.openxmlformats.org/officeDocument/2006/relationships/slideLayout" Target="../slideLayouts/slideLayout2.xml"/><Relationship Id="rId6" Type="http://schemas.openxmlformats.org/officeDocument/2006/relationships/hyperlink" Target="https://www.radiomaryja.pl/" TargetMode="External"/><Relationship Id="rId5" Type="http://schemas.openxmlformats.org/officeDocument/2006/relationships/hyperlink" Target="https://www.kalendarzswiat.pl/" TargetMode="External"/><Relationship Id="rId4" Type="http://schemas.openxmlformats.org/officeDocument/2006/relationships/hyperlink" Target="https://www.google.com/search?q=rezurekcja&amp;rlz=1C1CHZO_plPL925PL925&amp;oq=rezurekcja&amp;aqs=chrome..69i57j0l7j0i10j0.6851j0j7&amp;sourceid=chrome&amp;ie=UTF-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071678"/>
            <a:ext cx="8572560" cy="2214578"/>
          </a:xfrm>
        </p:spPr>
        <p:txBody>
          <a:bodyPr>
            <a:noAutofit/>
          </a:bodyPr>
          <a:lstStyle/>
          <a:p>
            <a:r>
              <a:rPr lang="pl-PL" sz="10500" b="1" dirty="0">
                <a:solidFill>
                  <a:schemeClr val="bg1"/>
                </a:solidFill>
                <a:latin typeface="MS PMincho" pitchFamily="18" charset="-128"/>
                <a:ea typeface="MS PMincho" pitchFamily="18" charset="-128"/>
                <a:cs typeface="Andalus" pitchFamily="18" charset="-78"/>
              </a:rPr>
              <a:t>WIELKI TYDZIEŃ</a:t>
            </a:r>
            <a:endParaRPr lang="pl-PL" sz="10500" b="1" dirty="0">
              <a:latin typeface="MS PMincho" pitchFamily="18" charset="-128"/>
              <a:ea typeface="MS PMincho" pitchFamily="18" charset="-128"/>
            </a:endParaRPr>
          </a:p>
        </p:txBody>
      </p:sp>
      <p:cxnSp>
        <p:nvCxnSpPr>
          <p:cNvPr id="4" name="Łącznik prosty 3"/>
          <p:cNvCxnSpPr/>
          <p:nvPr/>
        </p:nvCxnSpPr>
        <p:spPr>
          <a:xfrm>
            <a:off x="522000" y="4786322"/>
            <a:ext cx="810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Łącznik prosty 4"/>
          <p:cNvCxnSpPr/>
          <p:nvPr/>
        </p:nvCxnSpPr>
        <p:spPr>
          <a:xfrm>
            <a:off x="702000" y="4929198"/>
            <a:ext cx="7740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26196"/>
          </a:xfrm>
        </p:spPr>
        <p:txBody>
          <a:bodyPr>
            <a:normAutofit fontScale="90000"/>
          </a:bodyPr>
          <a:lstStyle/>
          <a:p>
            <a:pPr>
              <a:spcBef>
                <a:spcPts val="3600"/>
              </a:spcBef>
            </a:pPr>
            <a:r>
              <a:rPr lang="pl-PL" sz="4700" dirty="0">
                <a:solidFill>
                  <a:schemeClr val="bg1"/>
                </a:solidFill>
              </a:rPr>
              <a:t>W Wielką Noc zostaje pokonana śmierć.</a:t>
            </a:r>
            <a:br>
              <a:rPr lang="pl-PL" sz="4700" dirty="0">
                <a:solidFill>
                  <a:schemeClr val="bg1"/>
                </a:solidFill>
              </a:rPr>
            </a:br>
            <a:r>
              <a:rPr lang="pl-PL" sz="4700" dirty="0">
                <a:solidFill>
                  <a:schemeClr val="bg1"/>
                </a:solidFill>
              </a:rPr>
              <a:t>Po kilku dniach ciszy w kościołach rozlegnie się głośne </a:t>
            </a:r>
            <a:br>
              <a:rPr lang="pl-PL" sz="4700" dirty="0">
                <a:solidFill>
                  <a:schemeClr val="bg1"/>
                </a:solidFill>
              </a:rPr>
            </a:br>
            <a:r>
              <a:rPr lang="pl-PL" sz="4700" dirty="0">
                <a:solidFill>
                  <a:schemeClr val="bg1"/>
                </a:solidFill>
              </a:rPr>
              <a:t>ALLELUJA! </a:t>
            </a:r>
            <a:br>
              <a:rPr lang="pl-PL" sz="4700" dirty="0">
                <a:solidFill>
                  <a:schemeClr val="bg1"/>
                </a:solidFill>
              </a:rPr>
            </a:br>
            <a:r>
              <a:rPr lang="pl-PL" sz="4700" dirty="0">
                <a:solidFill>
                  <a:schemeClr val="bg1"/>
                </a:solidFill>
              </a:rPr>
              <a:t>przy wtórze bijących dzwonów.</a:t>
            </a:r>
            <a:r>
              <a:rPr lang="pl-PL" sz="4900" dirty="0">
                <a:solidFill>
                  <a:schemeClr val="bg1"/>
                </a:solidFill>
              </a:rPr>
              <a:t/>
            </a:r>
            <a:br>
              <a:rPr lang="pl-PL" sz="4900" dirty="0">
                <a:solidFill>
                  <a:schemeClr val="bg1"/>
                </a:solidFill>
              </a:rPr>
            </a:br>
            <a:r>
              <a:rPr lang="pl-PL" dirty="0">
                <a:solidFill>
                  <a:schemeClr val="bg1"/>
                </a:solidFill>
              </a:rPr>
              <a:t/>
            </a:r>
            <a:br>
              <a:rPr lang="pl-PL" dirty="0">
                <a:solidFill>
                  <a:schemeClr val="bg1"/>
                </a:solidFill>
              </a:rPr>
            </a:br>
            <a:r>
              <a:rPr lang="pl-PL" dirty="0">
                <a:solidFill>
                  <a:schemeClr val="bg1"/>
                </a:solidFill>
              </a:rPr>
              <a:t>- </a:t>
            </a:r>
            <a:r>
              <a:rPr lang="pl-PL" sz="3600" i="1" dirty="0">
                <a:solidFill>
                  <a:schemeClr val="bg1"/>
                </a:solidFill>
              </a:rPr>
              <a:t>Chrystus Zmartwychwstał!</a:t>
            </a:r>
            <a:br>
              <a:rPr lang="pl-PL" sz="3600" i="1" dirty="0">
                <a:solidFill>
                  <a:schemeClr val="bg1"/>
                </a:solidFill>
              </a:rPr>
            </a:br>
            <a:r>
              <a:rPr lang="pl-PL" sz="3600" i="1" dirty="0">
                <a:solidFill>
                  <a:schemeClr val="bg1"/>
                </a:solidFill>
              </a:rPr>
              <a:t>- Prawdziwie Zmartwychwstał !</a:t>
            </a:r>
            <a:br>
              <a:rPr lang="pl-PL" sz="3600" i="1" dirty="0">
                <a:solidFill>
                  <a:schemeClr val="bg1"/>
                </a:solidFill>
              </a:rPr>
            </a:br>
            <a:r>
              <a:rPr lang="pl-PL" sz="3600" i="1" dirty="0">
                <a:solidFill>
                  <a:schemeClr val="bg1"/>
                </a:solidFill>
              </a:rPr>
              <a:t>ALLELUJA!</a:t>
            </a:r>
            <a:endParaRPr lang="pl-PL" dirty="0">
              <a:solidFill>
                <a:schemeClr val="bg1"/>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bg1"/>
                </a:solidFill>
                <a:latin typeface="MS PGothic" pitchFamily="34" charset="-128"/>
                <a:ea typeface="MS PGothic" pitchFamily="34" charset="-128"/>
              </a:rPr>
              <a:t>Na koniec:</a:t>
            </a:r>
          </a:p>
        </p:txBody>
      </p:sp>
      <p:sp>
        <p:nvSpPr>
          <p:cNvPr id="3" name="Symbol zastępczy zawartości 2"/>
          <p:cNvSpPr>
            <a:spLocks noGrp="1"/>
          </p:cNvSpPr>
          <p:nvPr>
            <p:ph idx="1"/>
          </p:nvPr>
        </p:nvSpPr>
        <p:spPr>
          <a:xfrm>
            <a:off x="428596" y="1428736"/>
            <a:ext cx="8358246" cy="4697427"/>
          </a:xfrm>
        </p:spPr>
        <p:txBody>
          <a:bodyPr>
            <a:normAutofit fontScale="85000" lnSpcReduction="20000"/>
          </a:bodyPr>
          <a:lstStyle/>
          <a:p>
            <a:pPr>
              <a:buNone/>
            </a:pPr>
            <a:r>
              <a:rPr lang="pl-PL" sz="2800" dirty="0">
                <a:solidFill>
                  <a:schemeClr val="bg1"/>
                </a:solidFill>
                <a:latin typeface="MS Reference Sans Serif" pitchFamily="34" charset="0"/>
                <a:ea typeface="MS PGothic" pitchFamily="34" charset="-128"/>
              </a:rPr>
              <a:t>Zapraszamy do obejrzenia:</a:t>
            </a:r>
          </a:p>
          <a:p>
            <a:r>
              <a:rPr lang="pl-PL" sz="2000" dirty="0">
                <a:solidFill>
                  <a:schemeClr val="bg1"/>
                </a:solidFill>
                <a:latin typeface="MS Reference Sans Serif" pitchFamily="34" charset="0"/>
                <a:ea typeface="MS PGothic" pitchFamily="34" charset="-128"/>
              </a:rPr>
              <a:t>Bajki „Ukrzyżowanie Jezusa”: </a:t>
            </a:r>
            <a:r>
              <a:rPr lang="pl-PL" sz="2000" dirty="0">
                <a:solidFill>
                  <a:schemeClr val="bg1"/>
                </a:solidFill>
                <a:latin typeface="MS Reference Sans Serif" pitchFamily="34" charset="0"/>
                <a:ea typeface="MS PGothic" pitchFamily="34" charset="-128"/>
                <a:hlinkClick r:id="rId2"/>
              </a:rPr>
              <a:t>https://www.youtube.com/watch?v=r2RKdFh_Q8Q</a:t>
            </a:r>
            <a:r>
              <a:rPr lang="pl-PL" sz="2000" dirty="0">
                <a:solidFill>
                  <a:schemeClr val="bg1"/>
                </a:solidFill>
                <a:latin typeface="MS Reference Sans Serif" pitchFamily="34" charset="0"/>
                <a:ea typeface="MS PGothic" pitchFamily="34" charset="-128"/>
              </a:rPr>
              <a:t> </a:t>
            </a:r>
          </a:p>
          <a:p>
            <a:r>
              <a:rPr lang="pl-PL" sz="2000" dirty="0">
                <a:solidFill>
                  <a:schemeClr val="bg1"/>
                </a:solidFill>
                <a:latin typeface="MS Reference Sans Serif" pitchFamily="34" charset="0"/>
                <a:ea typeface="MS PGothic" pitchFamily="34" charset="-128"/>
              </a:rPr>
              <a:t>Bajki „Zmartwychwstanie Jezusa”: </a:t>
            </a:r>
            <a:r>
              <a:rPr lang="pl-PL" sz="2000" dirty="0">
                <a:solidFill>
                  <a:schemeClr val="bg1"/>
                </a:solidFill>
                <a:latin typeface="MS Reference Sans Serif" pitchFamily="34" charset="0"/>
                <a:ea typeface="MS PGothic" pitchFamily="34" charset="-128"/>
                <a:hlinkClick r:id="rId3"/>
              </a:rPr>
              <a:t>https://www.youtube.com/watch?v=Gg3BE6HsmrE</a:t>
            </a:r>
            <a:endParaRPr lang="pl-PL" sz="2000" dirty="0">
              <a:solidFill>
                <a:schemeClr val="bg1"/>
              </a:solidFill>
              <a:latin typeface="MS Reference Sans Serif" pitchFamily="34" charset="0"/>
              <a:ea typeface="MS PGothic" pitchFamily="34" charset="-128"/>
            </a:endParaRPr>
          </a:p>
          <a:p>
            <a:r>
              <a:rPr lang="pl-PL" sz="2000" dirty="0">
                <a:solidFill>
                  <a:schemeClr val="bg1"/>
                </a:solidFill>
                <a:latin typeface="MS Reference Sans Serif" pitchFamily="34" charset="0"/>
                <a:ea typeface="MS PGothic" pitchFamily="34" charset="-128"/>
              </a:rPr>
              <a:t>Programu „</a:t>
            </a:r>
            <a:r>
              <a:rPr lang="pl-PL" sz="2000" dirty="0" err="1">
                <a:solidFill>
                  <a:schemeClr val="bg1"/>
                </a:solidFill>
                <a:latin typeface="MS Reference Sans Serif" pitchFamily="34" charset="0"/>
                <a:ea typeface="MS PGothic" pitchFamily="34" charset="-128"/>
              </a:rPr>
              <a:t>Triduum</a:t>
            </a:r>
            <a:r>
              <a:rPr lang="pl-PL" sz="2000" dirty="0">
                <a:solidFill>
                  <a:schemeClr val="bg1"/>
                </a:solidFill>
                <a:latin typeface="MS Reference Sans Serif" pitchFamily="34" charset="0"/>
                <a:ea typeface="MS PGothic" pitchFamily="34" charset="-128"/>
              </a:rPr>
              <a:t> Paschalne”: </a:t>
            </a:r>
            <a:r>
              <a:rPr lang="pl-PL" sz="2000" dirty="0">
                <a:solidFill>
                  <a:schemeClr val="bg1"/>
                </a:solidFill>
                <a:latin typeface="MS Reference Sans Serif" pitchFamily="34" charset="0"/>
                <a:ea typeface="MS PGothic" pitchFamily="34" charset="-128"/>
                <a:hlinkClick r:id="rId4"/>
              </a:rPr>
              <a:t>https://www.youtube.com/watch?v=zXG_Lqc2XfU</a:t>
            </a:r>
            <a:endParaRPr lang="pl-PL" sz="2000" dirty="0">
              <a:solidFill>
                <a:schemeClr val="bg1"/>
              </a:solidFill>
              <a:latin typeface="MS Reference Sans Serif" pitchFamily="34" charset="0"/>
              <a:ea typeface="MS PGothic" pitchFamily="34" charset="-128"/>
            </a:endParaRPr>
          </a:p>
          <a:p>
            <a:r>
              <a:rPr lang="pl-PL" sz="2000" dirty="0">
                <a:solidFill>
                  <a:schemeClr val="bg1"/>
                </a:solidFill>
                <a:latin typeface="MS Reference Sans Serif" pitchFamily="34" charset="0"/>
                <a:ea typeface="MS PGothic" pitchFamily="34" charset="-128"/>
              </a:rPr>
              <a:t>Programu Ziarno „Wielkanoc”: </a:t>
            </a:r>
            <a:r>
              <a:rPr lang="pl-PL" sz="2000" dirty="0">
                <a:solidFill>
                  <a:schemeClr val="bg1"/>
                </a:solidFill>
                <a:latin typeface="MS Reference Sans Serif" pitchFamily="34" charset="0"/>
                <a:ea typeface="MS PGothic" pitchFamily="34" charset="-128"/>
                <a:hlinkClick r:id="rId5"/>
              </a:rPr>
              <a:t>https://www.youtube.com/watch?v=cMTxGjhNNAs</a:t>
            </a:r>
            <a:r>
              <a:rPr lang="pl-PL" sz="2000" dirty="0">
                <a:solidFill>
                  <a:schemeClr val="bg1"/>
                </a:solidFill>
                <a:latin typeface="MS Reference Sans Serif" pitchFamily="34" charset="0"/>
                <a:ea typeface="MS PGothic" pitchFamily="34" charset="-128"/>
              </a:rPr>
              <a:t> </a:t>
            </a:r>
          </a:p>
          <a:p>
            <a:pPr>
              <a:buNone/>
            </a:pPr>
            <a:endParaRPr lang="pl-PL" sz="1800" dirty="0">
              <a:solidFill>
                <a:schemeClr val="bg1"/>
              </a:solidFill>
              <a:latin typeface="MS Reference Sans Serif" pitchFamily="34" charset="0"/>
              <a:ea typeface="MS PGothic" pitchFamily="34" charset="-128"/>
            </a:endParaRPr>
          </a:p>
          <a:p>
            <a:pPr>
              <a:buNone/>
            </a:pPr>
            <a:r>
              <a:rPr lang="pl-PL" sz="2800" dirty="0">
                <a:solidFill>
                  <a:schemeClr val="bg1"/>
                </a:solidFill>
                <a:latin typeface="MS Reference Sans Serif" pitchFamily="34" charset="0"/>
                <a:ea typeface="MS PGothic" pitchFamily="34" charset="-128"/>
              </a:rPr>
              <a:t>Zapraszamy do zabawy: </a:t>
            </a:r>
          </a:p>
          <a:p>
            <a:r>
              <a:rPr lang="pl-PL" sz="1800" dirty="0">
                <a:solidFill>
                  <a:schemeClr val="bg1"/>
                </a:solidFill>
                <a:latin typeface="MS Reference Sans Serif" pitchFamily="34" charset="0"/>
                <a:ea typeface="MS PGothic" pitchFamily="34" charset="-128"/>
              </a:rPr>
              <a:t>Puzzle Zmartwychwstanie: </a:t>
            </a:r>
            <a:r>
              <a:rPr lang="pl-PL" sz="1800" u="sng" dirty="0">
                <a:solidFill>
                  <a:schemeClr val="bg1"/>
                </a:solidFill>
                <a:latin typeface="MS Reference Sans Serif" pitchFamily="34" charset="0"/>
                <a:hlinkClick r:id="rId6"/>
              </a:rPr>
              <a:t>https://www.jigsawplanet.com/?rc=play&amp;pid=1b6354ace23b</a:t>
            </a:r>
            <a:r>
              <a:rPr lang="pl-PL" sz="1800" dirty="0">
                <a:solidFill>
                  <a:schemeClr val="bg1"/>
                </a:solidFill>
                <a:latin typeface="MS Reference Sans Serif" pitchFamily="34" charset="0"/>
              </a:rPr>
              <a:t> </a:t>
            </a:r>
            <a:endParaRPr lang="pl-PL" sz="1800" dirty="0">
              <a:solidFill>
                <a:schemeClr val="bg1"/>
              </a:solidFill>
              <a:latin typeface="MS Reference Sans Serif" pitchFamily="34" charset="0"/>
              <a:ea typeface="MS PGothic" pitchFamily="34" charset="-128"/>
            </a:endParaRPr>
          </a:p>
          <a:p>
            <a:r>
              <a:rPr lang="pl-PL" sz="1800" dirty="0">
                <a:solidFill>
                  <a:schemeClr val="bg1"/>
                </a:solidFill>
                <a:latin typeface="MS Reference Sans Serif" pitchFamily="34" charset="0"/>
              </a:rPr>
              <a:t>Wielki tydzień: </a:t>
            </a:r>
            <a:r>
              <a:rPr lang="pl-PL" sz="1800" u="sng" dirty="0">
                <a:solidFill>
                  <a:schemeClr val="bg1"/>
                </a:solidFill>
                <a:latin typeface="MS Reference Sans Serif" pitchFamily="34" charset="0"/>
                <a:hlinkClick r:id="rId7"/>
              </a:rPr>
              <a:t>https://learningapps.org/7189214</a:t>
            </a:r>
            <a:endParaRPr lang="pl-PL" sz="1800" dirty="0">
              <a:solidFill>
                <a:schemeClr val="bg1"/>
              </a:solidFill>
              <a:latin typeface="MS Reference Sans Serif" pitchFamily="34" charset="0"/>
              <a:ea typeface="MS PGothic" pitchFamily="34" charset="-128"/>
            </a:endParaRPr>
          </a:p>
          <a:p>
            <a:r>
              <a:rPr lang="pl-PL" sz="1800" dirty="0" err="1">
                <a:solidFill>
                  <a:schemeClr val="bg1"/>
                </a:solidFill>
                <a:latin typeface="MS Reference Sans Serif" pitchFamily="34" charset="0"/>
                <a:ea typeface="MS PGothic" pitchFamily="34" charset="-128"/>
              </a:rPr>
              <a:t>Triduum</a:t>
            </a:r>
            <a:r>
              <a:rPr lang="pl-PL" sz="1800" dirty="0">
                <a:solidFill>
                  <a:schemeClr val="bg1"/>
                </a:solidFill>
                <a:latin typeface="MS Reference Sans Serif" pitchFamily="34" charset="0"/>
                <a:ea typeface="MS PGothic" pitchFamily="34" charset="-128"/>
              </a:rPr>
              <a:t> Paschalne – połącz </a:t>
            </a:r>
            <a:r>
              <a:rPr lang="pl-PL" sz="1800" dirty="0" err="1">
                <a:solidFill>
                  <a:schemeClr val="bg1"/>
                </a:solidFill>
                <a:latin typeface="MS Reference Sans Serif" pitchFamily="34" charset="0"/>
                <a:ea typeface="MS PGothic" pitchFamily="34" charset="-128"/>
              </a:rPr>
              <a:t>odpowienio</a:t>
            </a:r>
            <a:r>
              <a:rPr lang="pl-PL" sz="1800" dirty="0">
                <a:solidFill>
                  <a:schemeClr val="bg1"/>
                </a:solidFill>
                <a:latin typeface="MS Reference Sans Serif" pitchFamily="34" charset="0"/>
                <a:ea typeface="MS PGothic" pitchFamily="34" charset="-128"/>
              </a:rPr>
              <a:t>: </a:t>
            </a:r>
            <a:r>
              <a:rPr lang="pl-PL" sz="1800" dirty="0">
                <a:solidFill>
                  <a:schemeClr val="bg1"/>
                </a:solidFill>
                <a:latin typeface="MS Reference Sans Serif" pitchFamily="34" charset="0"/>
                <a:ea typeface="MS PGothic" pitchFamily="34" charset="-128"/>
                <a:hlinkClick r:id="rId8"/>
              </a:rPr>
              <a:t>https://learningapps.org/view1963133</a:t>
            </a:r>
            <a:r>
              <a:rPr lang="pl-PL" sz="1800" dirty="0">
                <a:solidFill>
                  <a:schemeClr val="bg1"/>
                </a:solidFill>
                <a:latin typeface="MS Reference Sans Serif" pitchFamily="34" charset="0"/>
                <a:ea typeface="MS PGothic" pitchFamily="34" charset="-128"/>
              </a:rPr>
              <a:t> </a:t>
            </a:r>
          </a:p>
          <a:p>
            <a:r>
              <a:rPr lang="pl-PL" sz="1800" dirty="0" err="1">
                <a:solidFill>
                  <a:schemeClr val="bg1"/>
                </a:solidFill>
                <a:latin typeface="MS Reference Sans Serif" pitchFamily="34" charset="0"/>
              </a:rPr>
              <a:t>Triduum</a:t>
            </a:r>
            <a:r>
              <a:rPr lang="pl-PL" sz="1800" dirty="0">
                <a:solidFill>
                  <a:schemeClr val="bg1"/>
                </a:solidFill>
                <a:latin typeface="MS Reference Sans Serif" pitchFamily="34" charset="0"/>
              </a:rPr>
              <a:t> Paschalne – kolejność: </a:t>
            </a:r>
            <a:r>
              <a:rPr lang="pl-PL" sz="1800" u="sng" dirty="0">
                <a:solidFill>
                  <a:schemeClr val="bg1"/>
                </a:solidFill>
                <a:latin typeface="MS Reference Sans Serif" pitchFamily="34" charset="0"/>
                <a:hlinkClick r:id="rId9"/>
              </a:rPr>
              <a:t>https://learningapps.org/10399177</a:t>
            </a:r>
            <a:r>
              <a:rPr lang="pl-PL" sz="1800" u="sng" dirty="0">
                <a:solidFill>
                  <a:schemeClr val="bg1"/>
                </a:solidFill>
                <a:latin typeface="MS Reference Sans Serif" pitchFamily="34" charset="0"/>
              </a:rPr>
              <a:t> </a:t>
            </a:r>
          </a:p>
          <a:p>
            <a:r>
              <a:rPr lang="pl-PL" sz="1800" dirty="0">
                <a:solidFill>
                  <a:schemeClr val="bg1"/>
                </a:solidFill>
                <a:latin typeface="MS Reference Sans Serif" pitchFamily="34" charset="0"/>
              </a:rPr>
              <a:t>Co wiesz o Wielkanocy?: </a:t>
            </a:r>
            <a:r>
              <a:rPr lang="pl-PL" sz="1800" u="sng" dirty="0">
                <a:solidFill>
                  <a:schemeClr val="bg1"/>
                </a:solidFill>
                <a:latin typeface="MS Reference Sans Serif" pitchFamily="34" charset="0"/>
                <a:hlinkClick r:id="rId10"/>
              </a:rPr>
              <a:t>https://learningapps.org/10376730</a:t>
            </a:r>
            <a:endParaRPr lang="pl-PL" sz="1800" dirty="0">
              <a:solidFill>
                <a:schemeClr val="bg1"/>
              </a:solidFill>
              <a:latin typeface="MS Reference Sans Serif" pitchFamily="34" charset="0"/>
              <a:ea typeface="MS PGothic" pitchFamily="34" charset="-128"/>
            </a:endParaRPr>
          </a:p>
          <a:p>
            <a:r>
              <a:rPr lang="pl-PL" sz="1800" dirty="0" err="1">
                <a:solidFill>
                  <a:schemeClr val="bg1"/>
                </a:solidFill>
                <a:latin typeface="MS Reference Sans Serif" pitchFamily="34" charset="0"/>
              </a:rPr>
              <a:t>Triduum</a:t>
            </a:r>
            <a:r>
              <a:rPr lang="pl-PL" sz="1800" dirty="0">
                <a:solidFill>
                  <a:schemeClr val="bg1"/>
                </a:solidFill>
                <a:latin typeface="MS Reference Sans Serif" pitchFamily="34" charset="0"/>
              </a:rPr>
              <a:t> Paschalne – milionerzy: </a:t>
            </a:r>
            <a:r>
              <a:rPr lang="pl-PL" sz="1800" u="sng" dirty="0">
                <a:solidFill>
                  <a:schemeClr val="bg1"/>
                </a:solidFill>
                <a:latin typeface="MS Reference Sans Serif" pitchFamily="34" charset="0"/>
                <a:hlinkClick r:id="rId11"/>
              </a:rPr>
              <a:t>https</a:t>
            </a:r>
            <a:r>
              <a:rPr lang="pl-PL" sz="1800" u="sng" dirty="0">
                <a:latin typeface="MS Reference Sans Serif" pitchFamily="34" charset="0"/>
                <a:hlinkClick r:id="rId11"/>
              </a:rPr>
              <a:t>://learningapps.org/4841445</a:t>
            </a:r>
            <a:endParaRPr lang="pl-PL" sz="1800" dirty="0">
              <a:latin typeface="MS Reference Sans Serif" pitchFamily="34" charset="0"/>
              <a:ea typeface="MS PGothic" pitchFamily="34" charset="-128"/>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00108"/>
            <a:ext cx="8229600" cy="5126055"/>
          </a:xfrm>
        </p:spPr>
        <p:txBody>
          <a:bodyPr>
            <a:normAutofit lnSpcReduction="10000"/>
          </a:bodyPr>
          <a:lstStyle/>
          <a:p>
            <a:pPr indent="0" algn="ctr">
              <a:buNone/>
            </a:pPr>
            <a:r>
              <a:rPr lang="pl-PL" sz="5400" b="1" dirty="0">
                <a:latin typeface="MS PGothic" pitchFamily="34" charset="-128"/>
                <a:ea typeface="MS PGothic" pitchFamily="34" charset="-128"/>
              </a:rPr>
              <a:t>Dziękujemy za uwagę</a:t>
            </a:r>
          </a:p>
          <a:p>
            <a:pPr indent="0" algn="just">
              <a:buNone/>
            </a:pPr>
            <a:endParaRPr lang="pl-PL" sz="1100" dirty="0">
              <a:latin typeface="MS PGothic" pitchFamily="34" charset="-128"/>
              <a:ea typeface="MS PGothic" pitchFamily="34" charset="-128"/>
            </a:endParaRPr>
          </a:p>
          <a:p>
            <a:pPr indent="0" algn="just">
              <a:buNone/>
            </a:pPr>
            <a:endParaRPr lang="pl-PL" dirty="0">
              <a:latin typeface="MS PGothic" pitchFamily="34" charset="-128"/>
              <a:ea typeface="MS PGothic" pitchFamily="34" charset="-128"/>
            </a:endParaRPr>
          </a:p>
          <a:p>
            <a:pPr indent="0" algn="just">
              <a:buNone/>
            </a:pPr>
            <a:r>
              <a:rPr lang="pl-PL" sz="2800" dirty="0">
                <a:latin typeface="MS Reference Sans Serif" pitchFamily="34" charset="0"/>
                <a:ea typeface="MS PGothic" pitchFamily="34" charset="-128"/>
              </a:rPr>
              <a:t>Materiały wykorzystane w prezentacji zostały przygotowane przez uczniów: </a:t>
            </a:r>
          </a:p>
          <a:p>
            <a:pPr indent="0" algn="just">
              <a:buNone/>
            </a:pPr>
            <a:r>
              <a:rPr lang="pl-PL" sz="2800" dirty="0">
                <a:latin typeface="MS Reference Sans Serif" pitchFamily="34" charset="0"/>
                <a:ea typeface="MS PGothic" pitchFamily="34" charset="-128"/>
              </a:rPr>
              <a:t>Aleksandrę </a:t>
            </a:r>
            <a:r>
              <a:rPr lang="pl-PL" sz="2800" dirty="0" err="1">
                <a:latin typeface="MS Reference Sans Serif" pitchFamily="34" charset="0"/>
                <a:ea typeface="MS PGothic" pitchFamily="34" charset="-128"/>
              </a:rPr>
              <a:t>Ocińską</a:t>
            </a:r>
            <a:r>
              <a:rPr lang="pl-PL" sz="2800" dirty="0">
                <a:latin typeface="MS Reference Sans Serif" pitchFamily="34" charset="0"/>
                <a:ea typeface="MS PGothic" pitchFamily="34" charset="-128"/>
              </a:rPr>
              <a:t>, Dawida Olejnika, Kingę </a:t>
            </a:r>
            <a:r>
              <a:rPr lang="pl-PL" sz="2800" dirty="0" err="1">
                <a:latin typeface="MS Reference Sans Serif" pitchFamily="34" charset="0"/>
                <a:ea typeface="MS PGothic" pitchFamily="34" charset="-128"/>
              </a:rPr>
              <a:t>Barasińską</a:t>
            </a:r>
            <a:r>
              <a:rPr lang="pl-PL" sz="2800" dirty="0">
                <a:latin typeface="MS Reference Sans Serif" pitchFamily="34" charset="0"/>
                <a:ea typeface="MS PGothic" pitchFamily="34" charset="-128"/>
              </a:rPr>
              <a:t>, Monikę Domańską, oraz Julię Olczak.</a:t>
            </a:r>
          </a:p>
          <a:p>
            <a:pPr indent="0" algn="just">
              <a:buNone/>
            </a:pPr>
            <a:endParaRPr lang="pl-PL" sz="4000" dirty="0">
              <a:latin typeface="MS Reference Sans Serif" pitchFamily="34" charset="0"/>
              <a:ea typeface="MS PGothic" pitchFamily="34" charset="-128"/>
            </a:endParaRPr>
          </a:p>
          <a:p>
            <a:pPr indent="0" algn="just">
              <a:buNone/>
            </a:pPr>
            <a:r>
              <a:rPr lang="pl-PL" sz="1200" u="sng" dirty="0">
                <a:ea typeface="MS PGothic" pitchFamily="34" charset="-128"/>
                <a:hlinkClick r:id="rId2"/>
              </a:rPr>
              <a:t>https://www.gotquestions.org/</a:t>
            </a:r>
            <a:r>
              <a:rPr lang="pl-PL" sz="1200" u="sng" dirty="0">
                <a:ea typeface="MS PGothic" pitchFamily="34" charset="-128"/>
              </a:rPr>
              <a:t>, </a:t>
            </a:r>
            <a:r>
              <a:rPr lang="pl-PL" sz="1200" dirty="0">
                <a:hlinkClick r:id="rId3"/>
              </a:rPr>
              <a:t>https://kobietamag.pl/symbole-wielkanocne/</a:t>
            </a:r>
            <a:endParaRPr lang="pl-PL" sz="1200" dirty="0"/>
          </a:p>
          <a:p>
            <a:pPr indent="0" algn="just">
              <a:buNone/>
            </a:pPr>
            <a:r>
              <a:rPr lang="pl-PL" sz="1200" dirty="0">
                <a:hlinkClick r:id="rId4"/>
              </a:rPr>
              <a:t>https://www.google.com/search?q=rezurekcja&amp;rlz=1C1CHZO_plPL925PL925&amp;oq=rezurekcja&amp;aqs=chrome..69i57j0l7j0i10j0.6851j0j7&amp;sourceid=chrome&amp;ie=UTF-8</a:t>
            </a:r>
            <a:r>
              <a:rPr lang="pl-PL" sz="1200" dirty="0"/>
              <a:t>;</a:t>
            </a:r>
          </a:p>
          <a:p>
            <a:pPr indent="0" algn="just">
              <a:buNone/>
            </a:pPr>
            <a:r>
              <a:rPr lang="pl-PL" sz="1200" dirty="0">
                <a:hlinkClick r:id="rId5"/>
              </a:rPr>
              <a:t>https://www.kalendarzswiat.pl/</a:t>
            </a:r>
            <a:r>
              <a:rPr lang="pl-PL" sz="1200" dirty="0"/>
              <a:t> , </a:t>
            </a:r>
            <a:r>
              <a:rPr lang="pl-PL" sz="1200" dirty="0">
                <a:hlinkClick r:id="rId6"/>
              </a:rPr>
              <a:t>https://www.radiomaryja.pl/</a:t>
            </a:r>
            <a:r>
              <a:rPr lang="pl-PL" sz="1200" dirty="0"/>
              <a:t> .</a:t>
            </a:r>
          </a:p>
          <a:p>
            <a:pPr indent="0" algn="just">
              <a:buNone/>
            </a:pPr>
            <a:endParaRPr lang="pl-PL" sz="1200" dirty="0">
              <a:latin typeface="MS Reference Sans Serif" pitchFamily="34" charset="0"/>
              <a:ea typeface="MS PGothic" pitchFamily="34" charset="-128"/>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normAutofit fontScale="92500" lnSpcReduction="20000"/>
          </a:bodyPr>
          <a:lstStyle/>
          <a:p>
            <a:pPr marL="0" indent="0" algn="ctr">
              <a:buNone/>
            </a:pPr>
            <a:r>
              <a:rPr lang="pl-PL" sz="2800" dirty="0">
                <a:solidFill>
                  <a:schemeClr val="bg1"/>
                </a:solidFill>
                <a:latin typeface="MS Reference Sans Serif" pitchFamily="34" charset="0"/>
              </a:rPr>
              <a:t>Wielki Tydzień poprzedza święta Wielkanocne rozpoczyna go </a:t>
            </a:r>
            <a:r>
              <a:rPr lang="pl-PL" sz="2800" b="1" dirty="0">
                <a:solidFill>
                  <a:schemeClr val="bg1"/>
                </a:solidFill>
                <a:latin typeface="MS Reference Sans Serif" pitchFamily="34" charset="0"/>
              </a:rPr>
              <a:t>Niedziela Palmowa. </a:t>
            </a:r>
          </a:p>
          <a:p>
            <a:pPr marL="0" indent="0" algn="ctr">
              <a:buNone/>
            </a:pPr>
            <a:endParaRPr lang="pl-PL" sz="2400" dirty="0">
              <a:solidFill>
                <a:schemeClr val="bg1"/>
              </a:solidFill>
              <a:latin typeface="MS Reference Sans Serif" pitchFamily="34" charset="0"/>
            </a:endParaRPr>
          </a:p>
          <a:p>
            <a:pPr marL="0" indent="0" algn="ctr">
              <a:buNone/>
            </a:pPr>
            <a:r>
              <a:rPr lang="pl-PL" sz="2400" dirty="0">
                <a:solidFill>
                  <a:schemeClr val="bg1"/>
                </a:solidFill>
                <a:latin typeface="MS Reference Sans Serif" pitchFamily="34" charset="0"/>
              </a:rPr>
              <a:t>Nazwa tego dnia pochodzi od wprowadzonego w XI w. zwyczaju święcenia palm. Liturgia bowiem wspomina uroczysty wjazd Jezusa do Jerozolimy, bezpośrednio poprzedzający Jego mękę i śmierć na krzyżu. Ludzie bardzo cieszyli się, gdy Jezus wjeżdżał do Jerozolimy. Chcieli Go nawet ogłosić swoim królem. Z tej wielkiej radości rzucali mu pod nogi gałązki palm. Na pamiątkę uroczystego wjazdu Jezusa do Jerozolimy niedzielę przed świętami Wielkanocnymi nazywamy Niedzielą Palmową.</a:t>
            </a:r>
          </a:p>
          <a:p>
            <a:pPr marL="0" indent="0" algn="ctr">
              <a:buNone/>
            </a:pPr>
            <a:endParaRPr lang="pl-PL" sz="2800" dirty="0">
              <a:solidFill>
                <a:schemeClr val="bg1"/>
              </a:solidFill>
              <a:latin typeface="MS Reference Sans Serif" pitchFamily="34" charset="0"/>
            </a:endParaRPr>
          </a:p>
          <a:p>
            <a:pPr marL="0" indent="0" algn="ctr">
              <a:buNone/>
            </a:pPr>
            <a:r>
              <a:rPr lang="pl-PL" sz="2800" dirty="0">
                <a:solidFill>
                  <a:schemeClr val="bg1"/>
                </a:solidFill>
                <a:latin typeface="MS Reference Sans Serif" pitchFamily="34" charset="0"/>
              </a:rPr>
              <a:t>Później następują kolejno: Wielki Poniedziałek, Wielki Wtorek, Wielka Środa, Wielki Czwartek, Wielki Piątek i Wielka Sobota.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357158" y="714356"/>
            <a:ext cx="8329642" cy="5411807"/>
          </a:xfrm>
        </p:spPr>
        <p:txBody>
          <a:bodyPr anchor="ctr">
            <a:normAutofit/>
          </a:bodyPr>
          <a:lstStyle/>
          <a:p>
            <a:pPr marL="216000" indent="0" algn="ctr">
              <a:buNone/>
            </a:pPr>
            <a:r>
              <a:rPr lang="pl-PL" sz="2900" dirty="0">
                <a:solidFill>
                  <a:schemeClr val="bg1"/>
                </a:solidFill>
                <a:latin typeface="MS Reference Sans Serif" pitchFamily="34" charset="0"/>
                <a:ea typeface="MS PGothic" pitchFamily="34" charset="-128"/>
                <a:cs typeface="Mongolian Baiti" pitchFamily="66" charset="0"/>
              </a:rPr>
              <a:t>Święta Wielkiej Nocy, poprzedzone 40 dniowym postem, rozpoczynają się od </a:t>
            </a:r>
            <a:r>
              <a:rPr lang="pl-PL" sz="2900" dirty="0" err="1">
                <a:solidFill>
                  <a:schemeClr val="bg1"/>
                </a:solidFill>
                <a:latin typeface="MS Reference Sans Serif" pitchFamily="34" charset="0"/>
                <a:ea typeface="MS PGothic" pitchFamily="34" charset="-128"/>
                <a:cs typeface="Mongolian Baiti" pitchFamily="66" charset="0"/>
              </a:rPr>
              <a:t>Triduum</a:t>
            </a:r>
            <a:r>
              <a:rPr lang="pl-PL" sz="2900" dirty="0">
                <a:solidFill>
                  <a:schemeClr val="bg1"/>
                </a:solidFill>
                <a:latin typeface="MS Reference Sans Serif" pitchFamily="34" charset="0"/>
                <a:ea typeface="MS PGothic" pitchFamily="34" charset="-128"/>
                <a:cs typeface="Mongolian Baiti" pitchFamily="66" charset="0"/>
              </a:rPr>
              <a:t>  Paschalnego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274638"/>
            <a:ext cx="8501122" cy="1143000"/>
          </a:xfrm>
        </p:spPr>
        <p:txBody>
          <a:bodyPr>
            <a:noAutofit/>
          </a:bodyPr>
          <a:lstStyle/>
          <a:p>
            <a:r>
              <a:rPr lang="pl-PL" sz="3600" b="1" dirty="0" err="1">
                <a:solidFill>
                  <a:schemeClr val="bg1"/>
                </a:solidFill>
                <a:latin typeface="MS PGothic" pitchFamily="34" charset="-128"/>
                <a:ea typeface="MS PGothic" pitchFamily="34" charset="-128"/>
              </a:rPr>
              <a:t>Triduum</a:t>
            </a:r>
            <a:r>
              <a:rPr lang="pl-PL" sz="3600" b="1" dirty="0">
                <a:solidFill>
                  <a:schemeClr val="bg1"/>
                </a:solidFill>
                <a:latin typeface="MS PGothic" pitchFamily="34" charset="-128"/>
                <a:ea typeface="MS PGothic" pitchFamily="34" charset="-128"/>
              </a:rPr>
              <a:t> Paschalne</a:t>
            </a:r>
          </a:p>
        </p:txBody>
      </p:sp>
      <p:sp>
        <p:nvSpPr>
          <p:cNvPr id="3" name="Symbol zastępczy zawartości 2"/>
          <p:cNvSpPr>
            <a:spLocks noGrp="1"/>
          </p:cNvSpPr>
          <p:nvPr>
            <p:ph idx="1"/>
          </p:nvPr>
        </p:nvSpPr>
        <p:spPr>
          <a:xfrm>
            <a:off x="457200" y="1714488"/>
            <a:ext cx="8229600" cy="4643470"/>
          </a:xfrm>
        </p:spPr>
        <p:txBody>
          <a:bodyPr>
            <a:noAutofit/>
          </a:bodyPr>
          <a:lstStyle/>
          <a:p>
            <a:pPr indent="0" algn="ctr" fontAlgn="base">
              <a:buNone/>
            </a:pPr>
            <a:r>
              <a:rPr lang="pl-PL" sz="2400" i="1" dirty="0">
                <a:solidFill>
                  <a:schemeClr val="bg1"/>
                </a:solidFill>
                <a:latin typeface="MS Reference Sans Serif" pitchFamily="34" charset="0"/>
              </a:rPr>
              <a:t>(z łac. </a:t>
            </a:r>
            <a:r>
              <a:rPr lang="pl-PL" sz="2400" i="1" dirty="0" err="1">
                <a:solidFill>
                  <a:schemeClr val="bg1"/>
                </a:solidFill>
                <a:latin typeface="MS Reference Sans Serif" pitchFamily="34" charset="0"/>
              </a:rPr>
              <a:t>triduum</a:t>
            </a:r>
            <a:r>
              <a:rPr lang="pl-PL" sz="2400" i="1" dirty="0">
                <a:solidFill>
                  <a:schemeClr val="bg1"/>
                </a:solidFill>
                <a:latin typeface="MS Reference Sans Serif" pitchFamily="34" charset="0"/>
              </a:rPr>
              <a:t> – Trzy Dni) </a:t>
            </a:r>
          </a:p>
          <a:p>
            <a:pPr indent="0" algn="ctr" fontAlgn="base">
              <a:buNone/>
            </a:pPr>
            <a:r>
              <a:rPr lang="pl-PL" sz="3000" dirty="0">
                <a:solidFill>
                  <a:schemeClr val="bg1"/>
                </a:solidFill>
                <a:latin typeface="MS Reference Sans Serif" pitchFamily="34" charset="0"/>
              </a:rPr>
              <a:t>to najważniejsze wydarzenie w ciągu roku liturgicznego katolików. Jego istotą jest celebracja Męki, Śmierci i Zmartwychwstania Chrystusa, która rozpoczyna się wieczorną Mszą Wieczerzy Pańskiej w Wielki Czwartek, a kończy się drugimi nieszporami po południu Niedzieli Wielkanocnej.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b="1" dirty="0">
                <a:solidFill>
                  <a:schemeClr val="bg1"/>
                </a:solidFill>
                <a:latin typeface="MS PGothic" pitchFamily="34" charset="-128"/>
                <a:ea typeface="MS PGothic" pitchFamily="34" charset="-128"/>
              </a:rPr>
              <a:t>Wielki Czwartek</a:t>
            </a:r>
          </a:p>
        </p:txBody>
      </p:sp>
      <p:sp>
        <p:nvSpPr>
          <p:cNvPr id="7" name="Symbol zastępczy zawartości 6"/>
          <p:cNvSpPr>
            <a:spLocks noGrp="1"/>
          </p:cNvSpPr>
          <p:nvPr>
            <p:ph idx="1"/>
          </p:nvPr>
        </p:nvSpPr>
        <p:spPr/>
        <p:txBody>
          <a:bodyPr>
            <a:noAutofit/>
          </a:bodyPr>
          <a:lstStyle/>
          <a:p>
            <a:pPr algn="just" fontAlgn="base">
              <a:buNone/>
            </a:pPr>
            <a:r>
              <a:rPr lang="pl-PL" sz="2000" dirty="0">
                <a:solidFill>
                  <a:schemeClr val="bg1"/>
                </a:solidFill>
                <a:latin typeface="MS Reference Sans Serif" pitchFamily="34" charset="0"/>
                <a:ea typeface="MS PGothic" pitchFamily="34" charset="-128"/>
              </a:rPr>
              <a:t>Wielki Czwartek jest czwartkiem należącym do Tygodnia Pasyjnego, poprzedzającym Wielki Piątek. Wielki Czwartek jest nazwą odnoszącą się do tego dnia, w którym Jezus świętował Paschę ze swoimi uczniami (nazywaną Ostatnią Wieczerzą).  </a:t>
            </a:r>
          </a:p>
          <a:p>
            <a:pPr marL="0" indent="0" fontAlgn="base">
              <a:buNone/>
            </a:pPr>
            <a:r>
              <a:rPr lang="pl-PL" sz="2000" dirty="0">
                <a:solidFill>
                  <a:schemeClr val="bg1"/>
                </a:solidFill>
                <a:latin typeface="MS Reference Sans Serif" pitchFamily="34" charset="0"/>
                <a:ea typeface="MS PGothic" pitchFamily="34" charset="-128"/>
              </a:rPr>
              <a:t>W tym dniu wspominamy dwa wydarzenia: </a:t>
            </a:r>
          </a:p>
          <a:p>
            <a:pPr marL="0" indent="0" algn="just" fontAlgn="base">
              <a:buFontTx/>
              <a:buChar char="-"/>
            </a:pPr>
            <a:r>
              <a:rPr lang="pl-PL" sz="2000" dirty="0">
                <a:solidFill>
                  <a:schemeClr val="bg1"/>
                </a:solidFill>
                <a:latin typeface="MS Reference Sans Serif" pitchFamily="34" charset="0"/>
                <a:ea typeface="MS PGothic" pitchFamily="34" charset="-128"/>
              </a:rPr>
              <a:t> Pierwsze: gdy Jezus obmył nogi swoim uczniom na znak uniżenia i pokory, dając nam przykład w jaki sposób powinniśmy kochać i służyć sobie wzajemnie w uniżeniu. </a:t>
            </a:r>
          </a:p>
          <a:p>
            <a:pPr marL="0" indent="0" algn="just" fontAlgn="base">
              <a:buFontTx/>
              <a:buChar char="-"/>
            </a:pPr>
            <a:r>
              <a:rPr lang="pl-PL" sz="2000" dirty="0">
                <a:solidFill>
                  <a:schemeClr val="bg1"/>
                </a:solidFill>
                <a:latin typeface="MS Reference Sans Serif" pitchFamily="34" charset="0"/>
                <a:ea typeface="MS PGothic" pitchFamily="34" charset="-128"/>
              </a:rPr>
              <a:t> Drugie:  gdy Jezus świętuje Ostatnią Wieczerzę ze swoimi uczniami i ustanawia sakrament Eucharystii (Komunii)            i kapłaństwa.</a:t>
            </a:r>
          </a:p>
          <a:p>
            <a:pPr marL="0" indent="0" algn="ctr" fontAlgn="base">
              <a:buNone/>
            </a:pPr>
            <a:r>
              <a:rPr lang="pl-PL" sz="2000" dirty="0">
                <a:solidFill>
                  <a:schemeClr val="bg1"/>
                </a:solidFill>
                <a:latin typeface="MS Reference Sans Serif" pitchFamily="34" charset="0"/>
                <a:ea typeface="MS PGothic" pitchFamily="34" charset="-128"/>
              </a:rPr>
              <a:t>Jezus podczas Ostatniej Wieczerzy dał uczniom nakaz, aby miłowali się i służyli sobie wzajemnie. </a:t>
            </a:r>
          </a:p>
          <a:p>
            <a:pPr fontAlgn="base">
              <a:buNone/>
            </a:pPr>
            <a:r>
              <a:rPr lang="pl-PL" sz="2000" dirty="0">
                <a:solidFill>
                  <a:schemeClr val="bg1"/>
                </a:solidFill>
                <a:latin typeface="MS Reference Sans Serif" pitchFamily="34" charset="0"/>
                <a:ea typeface="MS PGothic" pitchFamily="34" charset="-128"/>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bg1"/>
                </a:solidFill>
                <a:latin typeface="MS PGothic" pitchFamily="34" charset="-128"/>
                <a:ea typeface="MS PGothic" pitchFamily="34" charset="-128"/>
              </a:rPr>
              <a:t>Wielki Piątek</a:t>
            </a:r>
          </a:p>
        </p:txBody>
      </p:sp>
      <p:sp>
        <p:nvSpPr>
          <p:cNvPr id="3" name="Symbol zastępczy zawartości 2"/>
          <p:cNvSpPr>
            <a:spLocks noGrp="1"/>
          </p:cNvSpPr>
          <p:nvPr>
            <p:ph idx="1"/>
          </p:nvPr>
        </p:nvSpPr>
        <p:spPr>
          <a:xfrm>
            <a:off x="500034" y="1600200"/>
            <a:ext cx="8143932" cy="4525963"/>
          </a:xfrm>
        </p:spPr>
        <p:txBody>
          <a:bodyPr>
            <a:normAutofit/>
          </a:bodyPr>
          <a:lstStyle/>
          <a:p>
            <a:pPr marL="0" indent="0" algn="ctr" fontAlgn="base">
              <a:spcAft>
                <a:spcPts val="600"/>
              </a:spcAft>
              <a:buNone/>
            </a:pPr>
            <a:r>
              <a:rPr lang="pl-PL" sz="2000" dirty="0">
                <a:solidFill>
                  <a:schemeClr val="bg1"/>
                </a:solidFill>
                <a:latin typeface="MS Reference Sans Serif" pitchFamily="34" charset="0"/>
              </a:rPr>
              <a:t>Wielki Piątek jest drugim dniem </a:t>
            </a:r>
            <a:r>
              <a:rPr lang="pl-PL" sz="2000" i="1" dirty="0" err="1">
                <a:solidFill>
                  <a:schemeClr val="bg1"/>
                </a:solidFill>
                <a:latin typeface="MS Reference Sans Serif" pitchFamily="34" charset="0"/>
              </a:rPr>
              <a:t>Triduum</a:t>
            </a:r>
            <a:r>
              <a:rPr lang="pl-PL" sz="2000" i="1" dirty="0">
                <a:solidFill>
                  <a:schemeClr val="bg1"/>
                </a:solidFill>
                <a:latin typeface="MS Reference Sans Serif" pitchFamily="34" charset="0"/>
              </a:rPr>
              <a:t> Paschalnego</a:t>
            </a:r>
            <a:r>
              <a:rPr lang="pl-PL" sz="2000" dirty="0">
                <a:solidFill>
                  <a:schemeClr val="bg1"/>
                </a:solidFill>
                <a:latin typeface="MS Reference Sans Serif" pitchFamily="34" charset="0"/>
              </a:rPr>
              <a:t> charakteryzującym się zadumą nad </a:t>
            </a:r>
            <a:r>
              <a:rPr lang="pl-PL" sz="2000" i="1" dirty="0">
                <a:solidFill>
                  <a:schemeClr val="bg1"/>
                </a:solidFill>
                <a:latin typeface="MS Reference Sans Serif" pitchFamily="34" charset="0"/>
              </a:rPr>
              <a:t>męką            i śmiercią Chrystusa</a:t>
            </a:r>
            <a:r>
              <a:rPr lang="pl-PL" sz="2000" dirty="0">
                <a:solidFill>
                  <a:schemeClr val="bg1"/>
                </a:solidFill>
                <a:latin typeface="MS Reference Sans Serif" pitchFamily="34" charset="0"/>
              </a:rPr>
              <a:t>, skupieniem, powagą, wzmożoną pobożnością i gorliwością praktyk religijnych. Jest to jeden     z dwóch dni w roku (drugim jest Popielec), w których obowiązuje </a:t>
            </a:r>
            <a:r>
              <a:rPr lang="pl-PL" sz="2000" i="1" dirty="0">
                <a:solidFill>
                  <a:schemeClr val="bg1"/>
                </a:solidFill>
                <a:latin typeface="MS Reference Sans Serif" pitchFamily="34" charset="0"/>
              </a:rPr>
              <a:t>post ścisły</a:t>
            </a:r>
            <a:r>
              <a:rPr lang="pl-PL" sz="2000" dirty="0">
                <a:solidFill>
                  <a:schemeClr val="bg1"/>
                </a:solidFill>
                <a:latin typeface="MS Reference Sans Serif" pitchFamily="34" charset="0"/>
              </a:rPr>
              <a:t> polegający na powstrzymaniu się od spożywania mięsa i pokarmów mięsnych oraz ograniczeniu liczby posiłków. W Wielki Piątek w kościołach katolickich odprawiane są nabożeństwa Drogi Krzyżowej, często przed </a:t>
            </a:r>
            <a:r>
              <a:rPr lang="pl-PL" sz="2000" i="1" dirty="0">
                <a:solidFill>
                  <a:schemeClr val="bg1"/>
                </a:solidFill>
                <a:latin typeface="MS Reference Sans Serif" pitchFamily="34" charset="0"/>
              </a:rPr>
              <a:t>Liturgią Męki Pańskiej</a:t>
            </a:r>
            <a:r>
              <a:rPr lang="pl-PL" sz="2000" dirty="0">
                <a:solidFill>
                  <a:schemeClr val="bg1"/>
                </a:solidFill>
                <a:latin typeface="MS Reference Sans Serif" pitchFamily="34" charset="0"/>
              </a:rPr>
              <a:t>. W rzymskim Koloseum droga krzyżowa odprawiana jest pod przewodnictwem papieża, który tradycyjnie podczas niej niesie drewniany krzyż. </a:t>
            </a:r>
            <a:endParaRPr lang="pl-PL" sz="1800" dirty="0">
              <a:solidFill>
                <a:schemeClr val="bg1"/>
              </a:solidFill>
              <a:latin typeface="MS Reference Sans Serif"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bg1"/>
                </a:solidFill>
                <a:latin typeface="MS PGothic" pitchFamily="34" charset="-128"/>
                <a:ea typeface="MS PGothic" pitchFamily="34" charset="-128"/>
              </a:rPr>
              <a:t>Wielka Sobota</a:t>
            </a:r>
          </a:p>
        </p:txBody>
      </p:sp>
      <p:sp>
        <p:nvSpPr>
          <p:cNvPr id="3" name="Symbol zastępczy zawartości 2"/>
          <p:cNvSpPr>
            <a:spLocks noGrp="1"/>
          </p:cNvSpPr>
          <p:nvPr>
            <p:ph idx="1"/>
          </p:nvPr>
        </p:nvSpPr>
        <p:spPr>
          <a:xfrm>
            <a:off x="457200" y="1500174"/>
            <a:ext cx="8229600" cy="4625989"/>
          </a:xfrm>
        </p:spPr>
        <p:txBody>
          <a:bodyPr>
            <a:normAutofit fontScale="25000" lnSpcReduction="20000"/>
          </a:bodyPr>
          <a:lstStyle/>
          <a:p>
            <a:pPr marL="0" indent="0" algn="ctr" fontAlgn="base">
              <a:buNone/>
            </a:pPr>
            <a:r>
              <a:rPr lang="pl-PL" sz="6800" dirty="0">
                <a:solidFill>
                  <a:schemeClr val="bg1"/>
                </a:solidFill>
                <a:latin typeface="MS Reference Sans Serif" pitchFamily="34" charset="0"/>
              </a:rPr>
              <a:t>Dzień Wielkiej Soboty to dzień wielkiej ciszy, modlitwy, skupienia, oczekiwania na zmartwychwstanie Chrystusa. W tym dniu Kościół nie sprawuje żadnych sakramentów, nie biją dzwony, jest wielka nabożna cisza, która kojarzy nam się z żałobą po śmierci kogoś bliskiego, bo rzeczywiście przeżywamy, i to w sposób bardzo realny, śmierć Chrystusa z nadzieją, że zmartwychwstanie. Wigilia Paschalna to najważniejszy liturgiczny moment w całym roku liturgicznym. Jest ona źródłem całej liturgii Kościoła katolickiego. Wigilia Paschalna w zwyczajnym sposobie celebrowania składa się z czterech głównych elementów. Najpierw jest Liturgia Światła, która rozpoczyna się rozpaleniem światła przed kościołem, poświęceniem Paschału, bardzo uroczystym wniesieniem tego światła do wnętrza świątyni i uroczysty hymn „</a:t>
            </a:r>
            <a:r>
              <a:rPr lang="pl-PL" sz="6800" dirty="0" err="1">
                <a:solidFill>
                  <a:schemeClr val="bg1"/>
                </a:solidFill>
                <a:latin typeface="MS Reference Sans Serif" pitchFamily="34" charset="0"/>
              </a:rPr>
              <a:t>Exultet</a:t>
            </a:r>
            <a:r>
              <a:rPr lang="pl-PL" sz="6800" dirty="0">
                <a:solidFill>
                  <a:schemeClr val="bg1"/>
                </a:solidFill>
                <a:latin typeface="MS Reference Sans Serif" pitchFamily="34" charset="0"/>
              </a:rPr>
              <a:t>”, w którym jest pochwała ognia jako znaku Chrystusa, który jest Światłością Świata. Bardzo często rozbudowana słowa składająca się aż z dziewięciu czytań, w czasie których rozważamy poszczególne etapy naszego zbawienia. Po Liturgii Słowa następuje Liturgia Chrzcielna, poświęcenie wody, bardzo często też w czasie Liturgii Chrzcielnej Wigilii Paschalnej odbywa się chrzest. W tym czasie, kiedy następuje poświęcenie wody, wszyscy odnawiamy nasze przyrzeczenia chrzcielne i przypominamy sobie zobowiązania wynikające z przyjęcia sakramentu chrztu. Dopiero po tym następuje czwarty element, jakim jest Liturgia Eucharystyczna. Z radosnymi śpiewami wielkanocnymi, z radosnym śpiewem Alleluja, który wyraża naszą radość ze zmartwychwstania Chrystusa</a:t>
            </a:r>
            <a:r>
              <a:rPr lang="pl-PL" sz="4000" dirty="0">
                <a:solidFill>
                  <a:schemeClr val="bg1"/>
                </a:solidFill>
                <a:latin typeface="MS Reference Sans Serif" pitchFamily="34" charset="0"/>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bg1"/>
                </a:solidFill>
                <a:latin typeface="MS PGothic" pitchFamily="34" charset="-128"/>
                <a:ea typeface="MS PGothic" pitchFamily="34" charset="-128"/>
              </a:rPr>
              <a:t>Tradycje i symbole wielkanocne</a:t>
            </a:r>
          </a:p>
        </p:txBody>
      </p:sp>
      <p:sp>
        <p:nvSpPr>
          <p:cNvPr id="3" name="Symbol zastępczy zawartości 2"/>
          <p:cNvSpPr>
            <a:spLocks noGrp="1"/>
          </p:cNvSpPr>
          <p:nvPr>
            <p:ph idx="1"/>
          </p:nvPr>
        </p:nvSpPr>
        <p:spPr>
          <a:xfrm>
            <a:off x="500034" y="1428736"/>
            <a:ext cx="8229600" cy="4668839"/>
          </a:xfrm>
        </p:spPr>
        <p:txBody>
          <a:bodyPr>
            <a:noAutofit/>
          </a:bodyPr>
          <a:lstStyle/>
          <a:p>
            <a:pPr algn="just"/>
            <a:r>
              <a:rPr lang="pl-PL" sz="1850" b="1" dirty="0">
                <a:solidFill>
                  <a:schemeClr val="bg1"/>
                </a:solidFill>
                <a:latin typeface="MS Reference Sans Serif" pitchFamily="34" charset="0"/>
                <a:ea typeface="MS PGothic" pitchFamily="34" charset="-128"/>
              </a:rPr>
              <a:t>Palma  </a:t>
            </a:r>
            <a:r>
              <a:rPr lang="pl-PL" sz="1850" b="1" dirty="0">
                <a:solidFill>
                  <a:schemeClr val="bg1"/>
                </a:solidFill>
                <a:latin typeface="MS Reference Sans Serif" pitchFamily="34" charset="0"/>
              </a:rPr>
              <a:t>Wielkanocna</a:t>
            </a:r>
            <a:r>
              <a:rPr lang="pl-PL" sz="1850" dirty="0">
                <a:solidFill>
                  <a:schemeClr val="bg1"/>
                </a:solidFill>
                <a:latin typeface="MS Reference Sans Serif" pitchFamily="34" charset="0"/>
              </a:rPr>
              <a:t> - symbolizuje nieśmiertelność, zwycięstwo nad grzechem, triumf oraz męczeństwo. Przypomina Nam o tym ważnym wydarzeniu, gdy Pan Jezus wjeżdża na osiołku do Jerozolimy. Tym wydarzeniem rozpoczynamy Wielki Tydzień. Poświęcona palemka zanoszona jest do domu, aby chroniła mieszkańców przed nieszczęściem. Kiedyś wierzono, że zjedzenie jednej poświęconej bazi zapewnia zdrowie;</a:t>
            </a:r>
          </a:p>
          <a:p>
            <a:pPr algn="just"/>
            <a:r>
              <a:rPr lang="pl-PL" sz="1850" b="1" dirty="0">
                <a:solidFill>
                  <a:schemeClr val="bg1"/>
                </a:solidFill>
                <a:latin typeface="MS Reference Sans Serif" pitchFamily="34" charset="0"/>
              </a:rPr>
              <a:t>Paschał (świeca)</a:t>
            </a:r>
            <a:r>
              <a:rPr lang="pl-PL" sz="1850" dirty="0">
                <a:solidFill>
                  <a:schemeClr val="bg1"/>
                </a:solidFill>
                <a:latin typeface="MS Reference Sans Serif" pitchFamily="34" charset="0"/>
              </a:rPr>
              <a:t>– symbolizuje życie, nadzieję i miłość;</a:t>
            </a:r>
          </a:p>
          <a:p>
            <a:pPr algn="just"/>
            <a:r>
              <a:rPr lang="pl-PL" sz="1850" b="1" dirty="0">
                <a:solidFill>
                  <a:schemeClr val="bg1"/>
                </a:solidFill>
                <a:latin typeface="MS Reference Sans Serif" pitchFamily="34" charset="0"/>
              </a:rPr>
              <a:t>Olej</a:t>
            </a:r>
            <a:r>
              <a:rPr lang="pl-PL" sz="1850" dirty="0">
                <a:solidFill>
                  <a:schemeClr val="bg1"/>
                </a:solidFill>
                <a:latin typeface="MS Reference Sans Serif" pitchFamily="34" charset="0"/>
              </a:rPr>
              <a:t> – symbolizuje natchnienie, odpowiedzialność, a także pasję. Jest błogosławieństwem Boga oraz darem Ducha Świętego;</a:t>
            </a:r>
          </a:p>
          <a:p>
            <a:pPr algn="just"/>
            <a:r>
              <a:rPr lang="pl-PL" sz="1850" b="1" dirty="0">
                <a:solidFill>
                  <a:schemeClr val="bg1"/>
                </a:solidFill>
                <a:latin typeface="MS Reference Sans Serif" pitchFamily="34" charset="0"/>
              </a:rPr>
              <a:t>Woda</a:t>
            </a:r>
            <a:r>
              <a:rPr lang="pl-PL" sz="1850" dirty="0">
                <a:solidFill>
                  <a:schemeClr val="bg1"/>
                </a:solidFill>
                <a:latin typeface="MS Reference Sans Serif" pitchFamily="34" charset="0"/>
              </a:rPr>
              <a:t> – symbolizuje źródło życia, odrodzenie ducha i ciała oraz oczyszczenie;</a:t>
            </a:r>
          </a:p>
          <a:p>
            <a:pPr algn="just"/>
            <a:r>
              <a:rPr lang="pl-PL" sz="1850" b="1" dirty="0">
                <a:solidFill>
                  <a:schemeClr val="bg1"/>
                </a:solidFill>
                <a:latin typeface="MS Reference Sans Serif" pitchFamily="34" charset="0"/>
              </a:rPr>
              <a:t>Rezurekcja</a:t>
            </a:r>
            <a:r>
              <a:rPr lang="pl-PL" sz="1850" dirty="0">
                <a:solidFill>
                  <a:schemeClr val="bg1"/>
                </a:solidFill>
                <a:latin typeface="MS Reference Sans Serif" pitchFamily="34" charset="0"/>
              </a:rPr>
              <a:t> – poranna Msza Święta z procesją, która ogłasza zmartwychwstanie Chrystusa i wzywa do udziału w triumfie Zmartwychwstałego;</a:t>
            </a:r>
          </a:p>
          <a:p>
            <a:pPr algn="just"/>
            <a:r>
              <a:rPr lang="pl-PL" sz="1850" b="1" dirty="0">
                <a:solidFill>
                  <a:schemeClr val="bg1"/>
                </a:solidFill>
                <a:latin typeface="MS Reference Sans Serif" pitchFamily="34" charset="0"/>
              </a:rPr>
              <a:t>Koszyczek Wielkanocny </a:t>
            </a:r>
            <a:r>
              <a:rPr lang="pl-PL" sz="1850" dirty="0">
                <a:solidFill>
                  <a:schemeClr val="bg1"/>
                </a:solidFill>
                <a:latin typeface="MS Reference Sans Serif" pitchFamily="34" charset="0"/>
              </a:rPr>
              <a:t>– koszyczek ze święconką zanosimy     w przed dzień Wielkiej Nocy, w Wielką Sobotę.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bg1"/>
                </a:solidFill>
                <a:latin typeface="MS PGothic" pitchFamily="34" charset="-128"/>
                <a:ea typeface="MS PGothic" pitchFamily="34" charset="-128"/>
              </a:rPr>
              <a:t>W koszyczku znajdują się m. in.:</a:t>
            </a:r>
          </a:p>
        </p:txBody>
      </p:sp>
      <p:sp>
        <p:nvSpPr>
          <p:cNvPr id="3" name="Symbol zastępczy zawartości 2"/>
          <p:cNvSpPr>
            <a:spLocks noGrp="1"/>
          </p:cNvSpPr>
          <p:nvPr>
            <p:ph idx="1"/>
          </p:nvPr>
        </p:nvSpPr>
        <p:spPr>
          <a:xfrm>
            <a:off x="285720" y="1357298"/>
            <a:ext cx="8643998" cy="4768865"/>
          </a:xfrm>
        </p:spPr>
        <p:txBody>
          <a:bodyPr>
            <a:noAutofit/>
          </a:bodyPr>
          <a:lstStyle/>
          <a:p>
            <a:r>
              <a:rPr lang="pl-PL" sz="1350" dirty="0">
                <a:solidFill>
                  <a:schemeClr val="bg1"/>
                </a:solidFill>
                <a:latin typeface="MS Reference Sans Serif" pitchFamily="34" charset="0"/>
              </a:rPr>
              <a:t>Baranek - jest symbolem zmartwychwstałego Jezusa Chrystusa, pokory, czystości, posłuszeństwa i niewinności. Przypomina Nam o tym, że Pan Jezus odkupił nasze grzechy;</a:t>
            </a:r>
          </a:p>
          <a:p>
            <a:r>
              <a:rPr lang="pl-PL" sz="1350" dirty="0">
                <a:solidFill>
                  <a:schemeClr val="bg1"/>
                </a:solidFill>
                <a:latin typeface="MS Reference Sans Serif" pitchFamily="34" charset="0"/>
              </a:rPr>
              <a:t>Jajka – są symbolem życia i odrodzenia. Według tradycji jajko trzeba podzielić na tyle części ile jest osób w rodzinie. Następnie wszyscy dzielą się pokarmem i składają sobie nawzajem życzenia wielkanocne;</a:t>
            </a:r>
            <a:r>
              <a:rPr lang="pl-PL" sz="1350" i="1" dirty="0">
                <a:solidFill>
                  <a:schemeClr val="bg1"/>
                </a:solidFill>
                <a:latin typeface="MS Reference Sans Serif" pitchFamily="34" charset="0"/>
              </a:rPr>
              <a:t> Kolory skorupek jajek, także mają znaczenie. Żółty, zielony i różowy są symbolami nowego życia, odrodzenia, urodzaju, radości oraz nadziei. Czerwony wspomina mękę Chrystusa, Jego krew i zwycięstwo. Niebieski-czystość i zdrowie, brązowy-ziemię, czarny z białym-szacunek dla zmarłych, a kolor fioletowy-żałobę wielkopostną;</a:t>
            </a:r>
          </a:p>
          <a:p>
            <a:r>
              <a:rPr lang="pl-PL" sz="1350" dirty="0">
                <a:solidFill>
                  <a:schemeClr val="bg1"/>
                </a:solidFill>
                <a:latin typeface="MS Reference Sans Serif" pitchFamily="34" charset="0"/>
              </a:rPr>
              <a:t>Sól – oznacza nieśmiertelność, oczyszczenie, prawdę jak też trwałość. Ma także odstraszać zło, chronić od zepsucia i jest kwintesencją życia;</a:t>
            </a:r>
          </a:p>
          <a:p>
            <a:r>
              <a:rPr lang="pl-PL" sz="1350" dirty="0">
                <a:solidFill>
                  <a:schemeClr val="bg1"/>
                </a:solidFill>
                <a:latin typeface="MS Reference Sans Serif" pitchFamily="34" charset="0"/>
              </a:rPr>
              <a:t>Chleb – symbolizuje ciało Jezusa, pokarm niezbędny do życia, ale też dar Boży. Ma Nam zapewnić dobrobyt i pomyślność. Przedstawia codzienne potrzeby człowieka: sytość, gościnność, godne życie;</a:t>
            </a:r>
          </a:p>
          <a:p>
            <a:r>
              <a:rPr lang="pl-PL" sz="1350" dirty="0">
                <a:solidFill>
                  <a:schemeClr val="bg1"/>
                </a:solidFill>
                <a:latin typeface="MS Reference Sans Serif" pitchFamily="34" charset="0"/>
              </a:rPr>
              <a:t>Wędliny, mięso – mają symbolizować zamożność, dostatek i koniec postu. W koszyku powinny znaleźć się różne wyroby mięsne, np. szynka, polędwica czy kiełbasa;</a:t>
            </a:r>
          </a:p>
          <a:p>
            <a:r>
              <a:rPr lang="pl-PL" sz="1350" dirty="0">
                <a:solidFill>
                  <a:schemeClr val="bg1"/>
                </a:solidFill>
                <a:latin typeface="MS Reference Sans Serif" pitchFamily="34" charset="0"/>
              </a:rPr>
              <a:t>Pieprz i chrzan – są symbolem męki i cierpienia Chrystusa. Jak nawiązuje tradycja ludowa mają zapewnić siłę;</a:t>
            </a:r>
          </a:p>
          <a:p>
            <a:r>
              <a:rPr lang="pl-PL" sz="1350" dirty="0">
                <a:solidFill>
                  <a:schemeClr val="bg1"/>
                </a:solidFill>
                <a:latin typeface="MS Reference Sans Serif" pitchFamily="34" charset="0"/>
              </a:rPr>
              <a:t>Ciasto (baby, kołacze, serniki, mazurki) i nabiał – symbolizują doskonałość, umiejętność, przyjaźń człowieka z przyrodą;</a:t>
            </a:r>
          </a:p>
          <a:p>
            <a:r>
              <a:rPr lang="pl-PL" sz="1350" dirty="0">
                <a:solidFill>
                  <a:schemeClr val="bg1"/>
                </a:solidFill>
                <a:latin typeface="MS Reference Sans Serif" pitchFamily="34" charset="0"/>
              </a:rPr>
              <a:t>Wiklina – symbol wytrwałości, zdolności do odradzania. Koszyki zrobione są najczęściej z wierzbowych gałązek, które symbolizują nieśmiertelność duszy;</a:t>
            </a:r>
          </a:p>
          <a:p>
            <a:r>
              <a:rPr lang="pl-PL" sz="1350" dirty="0">
                <a:solidFill>
                  <a:schemeClr val="bg1"/>
                </a:solidFill>
                <a:latin typeface="MS Reference Sans Serif" pitchFamily="34" charset="0"/>
              </a:rPr>
              <a:t>Bukszpan – symbol życia wiecznego, odrodzenia. Dzięki temu, że ta roślina jest cały rok zielona symbolizuje nadzieję i wieczność.</a:t>
            </a:r>
          </a:p>
        </p:txBody>
      </p:sp>
    </p:spTree>
  </p:cSld>
  <p:clrMapOvr>
    <a:masterClrMapping/>
  </p:clrMapOvr>
  <p:transition spd="med"/>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735</Words>
  <Application>Microsoft Office PowerPoint</Application>
  <PresentationFormat>Pokaz na ekranie (4:3)</PresentationFormat>
  <Paragraphs>62</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WIELKI TYDZIEŃ</vt:lpstr>
      <vt:lpstr>Slajd 2</vt:lpstr>
      <vt:lpstr>Slajd 3</vt:lpstr>
      <vt:lpstr>Triduum Paschalne</vt:lpstr>
      <vt:lpstr>Wielki Czwartek</vt:lpstr>
      <vt:lpstr>Wielki Piątek</vt:lpstr>
      <vt:lpstr>Wielka Sobota</vt:lpstr>
      <vt:lpstr>Tradycje i symbole wielkanocne</vt:lpstr>
      <vt:lpstr>W koszyczku znajdują się m. in.:</vt:lpstr>
      <vt:lpstr>W Wielką Noc zostaje pokonana śmierć. Po kilku dniach ciszy w kościołach rozlegnie się głośne  ALLELUJA!  przy wtórze bijących dzwonów.  - Chrystus Zmartwychwstał! - Prawdziwie Zmartwychwstał ! ALLELUJA!</vt:lpstr>
      <vt:lpstr>Na koniec:</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ADWENT</dc:title>
  <dc:creator>User</dc:creator>
  <cp:lastModifiedBy>User</cp:lastModifiedBy>
  <cp:revision>137</cp:revision>
  <dcterms:created xsi:type="dcterms:W3CDTF">2020-11-30T10:39:28Z</dcterms:created>
  <dcterms:modified xsi:type="dcterms:W3CDTF">2021-03-26T09:00:18Z</dcterms:modified>
</cp:coreProperties>
</file>